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DCBF682-4D21-409F-A7B8-A4402C0F4DC3}" type="datetimeFigureOut">
              <a:rPr lang="en-US" smtClean="0"/>
              <a:t>1/22/2021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4C3B952-27CB-4CEA-8E52-0D08653367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CBF682-4D21-409F-A7B8-A4402C0F4DC3}" type="datetimeFigureOut">
              <a:rPr lang="en-US" smtClean="0"/>
              <a:t>1/22/2021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C3B952-27CB-4CEA-8E52-0D08653367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CBF682-4D21-409F-A7B8-A4402C0F4DC3}" type="datetimeFigureOut">
              <a:rPr lang="en-US" smtClean="0"/>
              <a:t>1/22/2021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C3B952-27CB-4CEA-8E52-0D08653367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CBF682-4D21-409F-A7B8-A4402C0F4DC3}" type="datetimeFigureOut">
              <a:rPr lang="en-US" smtClean="0"/>
              <a:t>1/22/2021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C3B952-27CB-4CEA-8E52-0D08653367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DCBF682-4D21-409F-A7B8-A4402C0F4DC3}" type="datetimeFigureOut">
              <a:rPr lang="en-US" smtClean="0"/>
              <a:t>1/22/2021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C3B952-27CB-4CEA-8E52-0D086533678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CBF682-4D21-409F-A7B8-A4402C0F4DC3}" type="datetimeFigureOut">
              <a:rPr lang="en-US" smtClean="0"/>
              <a:t>1/22/2021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C3B952-27CB-4CEA-8E52-0D08653367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DCBF682-4D21-409F-A7B8-A4402C0F4DC3}" type="datetimeFigureOut">
              <a:rPr lang="en-US" smtClean="0"/>
              <a:t>1/22/2021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4C3B952-27CB-4CEA-8E52-0D08653367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DCBF682-4D21-409F-A7B8-A4402C0F4DC3}" type="datetimeFigureOut">
              <a:rPr lang="en-US" smtClean="0"/>
              <a:t>1/22/2021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4C3B952-27CB-4CEA-8E52-0D08653367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DCBF682-4D21-409F-A7B8-A4402C0F4DC3}" type="datetimeFigureOut">
              <a:rPr lang="en-US" smtClean="0"/>
              <a:t>1/22/2021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4C3B952-27CB-4CEA-8E52-0D08653367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CBF682-4D21-409F-A7B8-A4402C0F4DC3}" type="datetimeFigureOut">
              <a:rPr lang="en-US" smtClean="0"/>
              <a:t>1/22/2021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C3B952-27CB-4CEA-8E52-0D086533678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CBF682-4D21-409F-A7B8-A4402C0F4DC3}" type="datetimeFigureOut">
              <a:rPr lang="en-US" smtClean="0"/>
              <a:t>1/22/2021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C3B952-27CB-4CEA-8E52-0D086533678C}"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DCBF682-4D21-409F-A7B8-A4402C0F4DC3}" type="datetimeFigureOut">
              <a:rPr lang="en-US" smtClean="0"/>
              <a:t>1/22/2021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4C3B952-27CB-4CEA-8E52-0D086533678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Clauses and its types</a:t>
            </a:r>
            <a:endParaRPr lang="en-US" dirty="0"/>
          </a:p>
        </p:txBody>
      </p:sp>
      <p:sp>
        <p:nvSpPr>
          <p:cNvPr id="3" name="Subtitle 2"/>
          <p:cNvSpPr>
            <a:spLocks noGrp="1"/>
          </p:cNvSpPr>
          <p:nvPr>
            <p:ph type="subTitle" idx="1"/>
          </p:nvPr>
        </p:nvSpPr>
        <p:spPr/>
        <p:txBody>
          <a:bodyPr/>
          <a:lstStyle/>
          <a:p>
            <a:r>
              <a:rPr lang="en-US" dirty="0" smtClean="0"/>
              <a:t>Instructor: </a:t>
            </a:r>
            <a:r>
              <a:rPr lang="en-US" dirty="0" err="1" smtClean="0"/>
              <a:t>AttiqaRiaz</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Adverb clause</a:t>
            </a:r>
            <a:endParaRPr lang="en-US" dirty="0"/>
          </a:p>
        </p:txBody>
      </p:sp>
      <p:pic>
        <p:nvPicPr>
          <p:cNvPr id="1026" name="Picture 2"/>
          <p:cNvPicPr>
            <a:picLocks noGrp="1" noChangeAspect="1" noChangeArrowheads="1"/>
          </p:cNvPicPr>
          <p:nvPr>
            <p:ph idx="1"/>
          </p:nvPr>
        </p:nvPicPr>
        <p:blipFill>
          <a:blip r:embed="rId2"/>
          <a:srcRect l="17121" t="36467" r="41268" b="34420"/>
          <a:stretch>
            <a:fillRect/>
          </a:stretch>
        </p:blipFill>
        <p:spPr bwMode="auto">
          <a:xfrm>
            <a:off x="533400" y="914400"/>
            <a:ext cx="8001000" cy="41148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Adverb clause</a:t>
            </a:r>
            <a:endParaRPr lang="en-US" dirty="0"/>
          </a:p>
        </p:txBody>
      </p:sp>
      <p:pic>
        <p:nvPicPr>
          <p:cNvPr id="2050" name="Picture 2"/>
          <p:cNvPicPr>
            <a:picLocks noGrp="1" noChangeAspect="1" noChangeArrowheads="1"/>
          </p:cNvPicPr>
          <p:nvPr>
            <p:ph idx="1"/>
          </p:nvPr>
        </p:nvPicPr>
        <p:blipFill>
          <a:blip r:embed="rId2"/>
          <a:srcRect l="13886" t="36467" r="39056" b="30781"/>
          <a:stretch>
            <a:fillRect/>
          </a:stretch>
        </p:blipFill>
        <p:spPr bwMode="auto">
          <a:xfrm>
            <a:off x="457200" y="838200"/>
            <a:ext cx="8178800" cy="36576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14800"/>
            <a:ext cx="8183880" cy="1051560"/>
          </a:xfrm>
        </p:spPr>
        <p:txBody>
          <a:bodyPr/>
          <a:lstStyle/>
          <a:p>
            <a:r>
              <a:rPr lang="en-US" dirty="0" smtClean="0"/>
              <a:t>Clause </a:t>
            </a:r>
            <a:endParaRPr lang="en-US" dirty="0"/>
          </a:p>
        </p:txBody>
      </p:sp>
      <p:sp>
        <p:nvSpPr>
          <p:cNvPr id="3" name="Content Placeholder 2"/>
          <p:cNvSpPr>
            <a:spLocks noGrp="1"/>
          </p:cNvSpPr>
          <p:nvPr>
            <p:ph idx="1"/>
          </p:nvPr>
        </p:nvSpPr>
        <p:spPr/>
        <p:txBody>
          <a:bodyPr/>
          <a:lstStyle/>
          <a:p>
            <a:r>
              <a:rPr lang="en-US" dirty="0" smtClean="0"/>
              <a:t>A clause is comprised of a group of words</a:t>
            </a:r>
          </a:p>
          <a:p>
            <a:r>
              <a:rPr lang="en-US" dirty="0" smtClean="0"/>
              <a:t>It has a subject and a finite verb</a:t>
            </a:r>
          </a:p>
          <a:p>
            <a:r>
              <a:rPr lang="en-US" dirty="0" smtClean="0"/>
              <a:t>It is the smallest grammatical unit that can express complete thought</a:t>
            </a:r>
          </a:p>
          <a:p>
            <a:r>
              <a:rPr lang="en-US" dirty="0" smtClean="0"/>
              <a:t>There are two types of clauses:</a:t>
            </a:r>
          </a:p>
          <a:p>
            <a:pPr>
              <a:buNone/>
            </a:pPr>
            <a:r>
              <a:rPr lang="en-US" dirty="0" smtClean="0"/>
              <a:t>Independent clause </a:t>
            </a:r>
          </a:p>
          <a:p>
            <a:pPr>
              <a:buNone/>
            </a:pPr>
            <a:r>
              <a:rPr lang="en-US" dirty="0" smtClean="0"/>
              <a:t>Dependent clause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5800"/>
            <a:ext cx="8183880" cy="1051560"/>
          </a:xfrm>
        </p:spPr>
        <p:txBody>
          <a:bodyPr>
            <a:normAutofit fontScale="90000"/>
          </a:bodyPr>
          <a:lstStyle/>
          <a:p>
            <a:r>
              <a:rPr lang="en-US" dirty="0" smtClean="0"/>
              <a:t>Difference between phrase and clause:</a:t>
            </a:r>
            <a:endParaRPr lang="en-US" dirty="0"/>
          </a:p>
        </p:txBody>
      </p:sp>
      <p:graphicFrame>
        <p:nvGraphicFramePr>
          <p:cNvPr id="4" name="Content Placeholder 3"/>
          <p:cNvGraphicFramePr>
            <a:graphicFrameLocks noGrp="1"/>
          </p:cNvGraphicFramePr>
          <p:nvPr>
            <p:ph idx="1"/>
          </p:nvPr>
        </p:nvGraphicFramePr>
        <p:xfrm>
          <a:off x="503238" y="530224"/>
          <a:ext cx="8183562" cy="3660775"/>
        </p:xfrm>
        <a:graphic>
          <a:graphicData uri="http://schemas.openxmlformats.org/drawingml/2006/table">
            <a:tbl>
              <a:tblPr firstRow="1" bandRow="1">
                <a:tableStyleId>{5C22544A-7EE6-4342-B048-85BDC9FD1C3A}</a:tableStyleId>
              </a:tblPr>
              <a:tblGrid>
                <a:gridCol w="4091781"/>
                <a:gridCol w="4091781"/>
              </a:tblGrid>
              <a:tr h="732155">
                <a:tc>
                  <a:txBody>
                    <a:bodyPr/>
                    <a:lstStyle/>
                    <a:p>
                      <a:r>
                        <a:rPr lang="en-US" dirty="0" smtClean="0"/>
                        <a:t>Phrase</a:t>
                      </a:r>
                      <a:endParaRPr lang="en-US" dirty="0"/>
                    </a:p>
                  </a:txBody>
                  <a:tcPr/>
                </a:tc>
                <a:tc>
                  <a:txBody>
                    <a:bodyPr/>
                    <a:lstStyle/>
                    <a:p>
                      <a:r>
                        <a:rPr lang="en-US" dirty="0" smtClean="0"/>
                        <a:t>clause</a:t>
                      </a:r>
                      <a:endParaRPr lang="en-US" dirty="0"/>
                    </a:p>
                  </a:txBody>
                  <a:tcPr/>
                </a:tc>
              </a:tr>
              <a:tr h="732155">
                <a:tc>
                  <a:txBody>
                    <a:bodyPr/>
                    <a:lstStyle/>
                    <a:p>
                      <a:r>
                        <a:rPr lang="en-US" dirty="0" smtClean="0"/>
                        <a:t>Its is not a sentence</a:t>
                      </a:r>
                      <a:endParaRPr lang="en-US" dirty="0"/>
                    </a:p>
                  </a:txBody>
                  <a:tcPr/>
                </a:tc>
                <a:tc>
                  <a:txBody>
                    <a:bodyPr/>
                    <a:lstStyle/>
                    <a:p>
                      <a:r>
                        <a:rPr lang="en-US" dirty="0" smtClean="0"/>
                        <a:t>It can or cannot</a:t>
                      </a:r>
                      <a:r>
                        <a:rPr lang="en-US" baseline="0" dirty="0" smtClean="0"/>
                        <a:t> be a sentence</a:t>
                      </a:r>
                      <a:endParaRPr lang="en-US" dirty="0"/>
                    </a:p>
                  </a:txBody>
                  <a:tcPr/>
                </a:tc>
              </a:tr>
              <a:tr h="732155">
                <a:tc>
                  <a:txBody>
                    <a:bodyPr/>
                    <a:lstStyle/>
                    <a:p>
                      <a:r>
                        <a:rPr lang="en-US" dirty="0" smtClean="0"/>
                        <a:t>It</a:t>
                      </a:r>
                      <a:r>
                        <a:rPr lang="en-US" baseline="0" dirty="0" smtClean="0"/>
                        <a:t> d</a:t>
                      </a:r>
                      <a:r>
                        <a:rPr lang="en-US" dirty="0" smtClean="0"/>
                        <a:t>oes not have a subject or predicate </a:t>
                      </a:r>
                      <a:endParaRPr lang="en-US" dirty="0"/>
                    </a:p>
                  </a:txBody>
                  <a:tcPr/>
                </a:tc>
                <a:tc>
                  <a:txBody>
                    <a:bodyPr/>
                    <a:lstStyle/>
                    <a:p>
                      <a:r>
                        <a:rPr lang="en-US" dirty="0" smtClean="0"/>
                        <a:t>It has both, a subject and a predicate</a:t>
                      </a:r>
                      <a:endParaRPr lang="en-US" dirty="0"/>
                    </a:p>
                  </a:txBody>
                  <a:tcPr/>
                </a:tc>
              </a:tr>
              <a:tr h="732155">
                <a:tc>
                  <a:txBody>
                    <a:bodyPr/>
                    <a:lstStyle/>
                    <a:p>
                      <a:r>
                        <a:rPr lang="en-US" dirty="0" smtClean="0"/>
                        <a:t>A phrase cannot stand alone</a:t>
                      </a:r>
                      <a:endParaRPr lang="en-US" dirty="0"/>
                    </a:p>
                  </a:txBody>
                  <a:tcPr/>
                </a:tc>
                <a:tc>
                  <a:txBody>
                    <a:bodyPr/>
                    <a:lstStyle/>
                    <a:p>
                      <a:r>
                        <a:rPr lang="en-US" dirty="0" smtClean="0"/>
                        <a:t>A clause can stand alone</a:t>
                      </a:r>
                      <a:endParaRPr lang="en-US" dirty="0"/>
                    </a:p>
                  </a:txBody>
                  <a:tcPr/>
                </a:tc>
              </a:tr>
              <a:tr h="732155">
                <a:tc>
                  <a:txBody>
                    <a:bodyPr/>
                    <a:lstStyle/>
                    <a:p>
                      <a:r>
                        <a:rPr lang="en-US" dirty="0" smtClean="0"/>
                        <a:t>Does not give</a:t>
                      </a:r>
                      <a:r>
                        <a:rPr lang="en-US" baseline="0" dirty="0" smtClean="0"/>
                        <a:t> complete thought</a:t>
                      </a:r>
                      <a:endParaRPr lang="en-US" dirty="0"/>
                    </a:p>
                  </a:txBody>
                  <a:tcPr/>
                </a:tc>
                <a:tc>
                  <a:txBody>
                    <a:bodyPr/>
                    <a:lstStyle/>
                    <a:p>
                      <a:r>
                        <a:rPr lang="en-US" dirty="0" smtClean="0"/>
                        <a:t>Does give complete thought</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8200"/>
            <a:ext cx="8183880" cy="1051560"/>
          </a:xfrm>
        </p:spPr>
        <p:txBody>
          <a:bodyPr/>
          <a:lstStyle/>
          <a:p>
            <a:r>
              <a:rPr lang="en-US" dirty="0" smtClean="0"/>
              <a:t>Independent clause: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is also called main clause</a:t>
            </a:r>
          </a:p>
          <a:p>
            <a:r>
              <a:rPr lang="en-US" dirty="0" smtClean="0"/>
              <a:t>It has a subject and finite verb</a:t>
            </a:r>
          </a:p>
          <a:p>
            <a:r>
              <a:rPr lang="en-US" dirty="0" smtClean="0"/>
              <a:t>It gives complete meaning and can stand alone</a:t>
            </a:r>
          </a:p>
          <a:p>
            <a:r>
              <a:rPr lang="en-US" dirty="0" smtClean="0"/>
              <a:t>Two independent clauses can be joined with coordinators: and, but so, yet etc</a:t>
            </a:r>
          </a:p>
          <a:p>
            <a:pPr>
              <a:buNone/>
            </a:pPr>
            <a:r>
              <a:rPr lang="en-US" dirty="0" smtClean="0"/>
              <a:t>Example:</a:t>
            </a:r>
          </a:p>
          <a:p>
            <a:r>
              <a:rPr lang="en-US" dirty="0" smtClean="0"/>
              <a:t>The boy jumped</a:t>
            </a:r>
          </a:p>
          <a:p>
            <a:r>
              <a:rPr lang="en-US" dirty="0" smtClean="0"/>
              <a:t>Lucy snored</a:t>
            </a:r>
          </a:p>
          <a:p>
            <a:r>
              <a:rPr lang="en-US" dirty="0" smtClean="0"/>
              <a:t>I want to buy new clothes, but I do not have enough money</a:t>
            </a:r>
          </a:p>
          <a:p>
            <a:r>
              <a:rPr lang="en-US" dirty="0" err="1" smtClean="0"/>
              <a:t>Alexa</a:t>
            </a:r>
            <a:r>
              <a:rPr lang="en-US" dirty="0" smtClean="0"/>
              <a:t> </a:t>
            </a:r>
            <a:r>
              <a:rPr lang="en-US" dirty="0" smtClean="0"/>
              <a:t>e</a:t>
            </a:r>
            <a:r>
              <a:rPr lang="en-US" dirty="0" smtClean="0"/>
              <a:t>njoy whenever she is close to nature</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19600"/>
            <a:ext cx="8183880" cy="1051560"/>
          </a:xfrm>
        </p:spPr>
        <p:txBody>
          <a:bodyPr/>
          <a:lstStyle/>
          <a:p>
            <a:r>
              <a:rPr lang="en-US" dirty="0" smtClean="0"/>
              <a:t>Dependent clause</a:t>
            </a:r>
            <a:endParaRPr lang="en-US" dirty="0"/>
          </a:p>
        </p:txBody>
      </p:sp>
      <p:sp>
        <p:nvSpPr>
          <p:cNvPr id="3" name="Content Placeholder 2"/>
          <p:cNvSpPr>
            <a:spLocks noGrp="1"/>
          </p:cNvSpPr>
          <p:nvPr>
            <p:ph idx="1"/>
          </p:nvPr>
        </p:nvSpPr>
        <p:spPr>
          <a:xfrm>
            <a:off x="533400" y="530352"/>
            <a:ext cx="8153400" cy="4422648"/>
          </a:xfrm>
        </p:spPr>
        <p:txBody>
          <a:bodyPr>
            <a:normAutofit fontScale="92500" lnSpcReduction="20000"/>
          </a:bodyPr>
          <a:lstStyle/>
          <a:p>
            <a:r>
              <a:rPr lang="en-US" dirty="0" smtClean="0"/>
              <a:t>It is also called subordinate clause</a:t>
            </a:r>
          </a:p>
          <a:p>
            <a:r>
              <a:rPr lang="en-US" dirty="0" smtClean="0"/>
              <a:t>It has a subject and a finite verb</a:t>
            </a:r>
          </a:p>
          <a:p>
            <a:r>
              <a:rPr lang="en-US" dirty="0" smtClean="0"/>
              <a:t>It does not give complete meaning therefore cannot stand alone </a:t>
            </a:r>
          </a:p>
          <a:p>
            <a:r>
              <a:rPr lang="en-US" dirty="0" smtClean="0"/>
              <a:t>Subordinate clauses will often begin with subordinating conjunctions, which are words that link dependent clauses to independent clauses, such as for, as, since, therefore, hence, consequently, though, due to, provided that, because, unless, once, while, when, whenever, where, wherever, before, and after.</a:t>
            </a:r>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00600"/>
            <a:ext cx="8183880" cy="1051560"/>
          </a:xfrm>
        </p:spPr>
        <p:txBody>
          <a:bodyPr/>
          <a:lstStyle/>
          <a:p>
            <a:r>
              <a:rPr lang="en-US" dirty="0" smtClean="0"/>
              <a:t>Dependent clause</a:t>
            </a:r>
            <a:endParaRPr lang="en-US" dirty="0"/>
          </a:p>
        </p:txBody>
      </p:sp>
      <p:sp>
        <p:nvSpPr>
          <p:cNvPr id="3" name="Content Placeholder 2"/>
          <p:cNvSpPr>
            <a:spLocks noGrp="1"/>
          </p:cNvSpPr>
          <p:nvPr>
            <p:ph idx="1"/>
          </p:nvPr>
        </p:nvSpPr>
        <p:spPr>
          <a:xfrm>
            <a:off x="502920" y="530352"/>
            <a:ext cx="8183880" cy="4727448"/>
          </a:xfrm>
        </p:spPr>
        <p:txBody>
          <a:bodyPr/>
          <a:lstStyle/>
          <a:p>
            <a:pPr>
              <a:buNone/>
            </a:pPr>
            <a:r>
              <a:rPr lang="en-US" dirty="0" smtClean="0"/>
              <a:t>Example:</a:t>
            </a:r>
          </a:p>
          <a:p>
            <a:r>
              <a:rPr lang="en-US" dirty="0" smtClean="0"/>
              <a:t>When we arrived at station</a:t>
            </a:r>
          </a:p>
          <a:p>
            <a:r>
              <a:rPr lang="en-US" dirty="0" smtClean="0"/>
              <a:t>Because she was worried</a:t>
            </a:r>
          </a:p>
          <a:p>
            <a:r>
              <a:rPr lang="en-US" dirty="0" smtClean="0"/>
              <a:t>I will go to the market if you come with me </a:t>
            </a:r>
          </a:p>
          <a:p>
            <a:pPr>
              <a:buNone/>
            </a:pPr>
            <a:r>
              <a:rPr lang="en-US" dirty="0" smtClean="0"/>
              <a:t>There are different types of dependent clauses:</a:t>
            </a:r>
          </a:p>
          <a:p>
            <a:pPr>
              <a:buNone/>
            </a:pPr>
            <a:r>
              <a:rPr lang="en-US" dirty="0" smtClean="0"/>
              <a:t>Noun clause</a:t>
            </a:r>
          </a:p>
          <a:p>
            <a:pPr>
              <a:buNone/>
            </a:pPr>
            <a:r>
              <a:rPr lang="en-US" dirty="0" smtClean="0"/>
              <a:t>Adjective clause</a:t>
            </a:r>
          </a:p>
          <a:p>
            <a:pPr>
              <a:buNone/>
            </a:pPr>
            <a:r>
              <a:rPr lang="en-US" dirty="0" smtClean="0"/>
              <a:t>Adverb clause</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91000"/>
            <a:ext cx="8183880" cy="1051560"/>
          </a:xfrm>
        </p:spPr>
        <p:txBody>
          <a:bodyPr/>
          <a:lstStyle/>
          <a:p>
            <a:r>
              <a:rPr lang="en-US" dirty="0" smtClean="0"/>
              <a:t>Noun clause </a:t>
            </a:r>
            <a:endParaRPr lang="en-US" dirty="0"/>
          </a:p>
        </p:txBody>
      </p:sp>
      <p:sp>
        <p:nvSpPr>
          <p:cNvPr id="3" name="Content Placeholder 2"/>
          <p:cNvSpPr>
            <a:spLocks noGrp="1"/>
          </p:cNvSpPr>
          <p:nvPr>
            <p:ph idx="1"/>
          </p:nvPr>
        </p:nvSpPr>
        <p:spPr/>
        <p:txBody>
          <a:bodyPr/>
          <a:lstStyle/>
          <a:p>
            <a:r>
              <a:rPr lang="en-US" dirty="0" smtClean="0"/>
              <a:t>Functions as noun in the sentence</a:t>
            </a:r>
          </a:p>
          <a:p>
            <a:r>
              <a:rPr lang="en-US" dirty="0" smtClean="0"/>
              <a:t>Consists of subject and verb</a:t>
            </a:r>
          </a:p>
          <a:p>
            <a:r>
              <a:rPr lang="en-US" dirty="0" smtClean="0"/>
              <a:t>Consists of group of words </a:t>
            </a:r>
          </a:p>
          <a:p>
            <a:pPr>
              <a:buNone/>
            </a:pPr>
            <a:r>
              <a:rPr lang="en-US" dirty="0" smtClean="0"/>
              <a:t>Example:</a:t>
            </a:r>
          </a:p>
          <a:p>
            <a:pPr>
              <a:buNone/>
            </a:pPr>
            <a:r>
              <a:rPr lang="en-US" dirty="0" smtClean="0"/>
              <a:t>I think that I will win</a:t>
            </a:r>
          </a:p>
          <a:p>
            <a:pPr>
              <a:buNone/>
            </a:pPr>
            <a:r>
              <a:rPr lang="en-US" dirty="0" smtClean="0"/>
              <a:t>What you said made me laugh</a:t>
            </a:r>
          </a:p>
          <a:p>
            <a:pPr>
              <a:buNone/>
            </a:pPr>
            <a:r>
              <a:rPr lang="en-US" dirty="0" smtClean="0"/>
              <a:t>That you have lost displeases me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8200"/>
            <a:ext cx="8183880" cy="1051560"/>
          </a:xfrm>
        </p:spPr>
        <p:txBody>
          <a:bodyPr/>
          <a:lstStyle/>
          <a:p>
            <a:r>
              <a:rPr lang="en-US" dirty="0" smtClean="0"/>
              <a:t>Adjective clause</a:t>
            </a:r>
            <a:endParaRPr lang="en-US" dirty="0"/>
          </a:p>
        </p:txBody>
      </p:sp>
      <p:sp>
        <p:nvSpPr>
          <p:cNvPr id="3" name="Content Placeholder 2"/>
          <p:cNvSpPr>
            <a:spLocks noGrp="1"/>
          </p:cNvSpPr>
          <p:nvPr>
            <p:ph idx="1"/>
          </p:nvPr>
        </p:nvSpPr>
        <p:spPr>
          <a:xfrm>
            <a:off x="457200" y="838200"/>
            <a:ext cx="8183880" cy="4187952"/>
          </a:xfrm>
        </p:spPr>
        <p:txBody>
          <a:bodyPr>
            <a:normAutofit lnSpcReduction="10000"/>
          </a:bodyPr>
          <a:lstStyle/>
          <a:p>
            <a:r>
              <a:rPr lang="en-US" dirty="0" smtClean="0"/>
              <a:t>It functions as adjective in the sentence</a:t>
            </a:r>
          </a:p>
          <a:p>
            <a:r>
              <a:rPr lang="en-US" dirty="0" smtClean="0"/>
              <a:t>Has both subject and verb</a:t>
            </a:r>
          </a:p>
          <a:p>
            <a:r>
              <a:rPr lang="en-US" dirty="0" smtClean="0"/>
              <a:t>Adjective describes the noun</a:t>
            </a:r>
          </a:p>
          <a:p>
            <a:pPr>
              <a:buNone/>
            </a:pPr>
            <a:r>
              <a:rPr lang="en-US" dirty="0" smtClean="0"/>
              <a:t>Example:</a:t>
            </a:r>
          </a:p>
          <a:p>
            <a:pPr>
              <a:buNone/>
            </a:pPr>
            <a:r>
              <a:rPr lang="en-US" dirty="0" smtClean="0"/>
              <a:t>I know a girl who is looking for a job </a:t>
            </a:r>
          </a:p>
          <a:p>
            <a:pPr>
              <a:buNone/>
            </a:pPr>
            <a:r>
              <a:rPr lang="en-US" dirty="0" smtClean="0"/>
              <a:t>The umbrella which has a broken handle is mine</a:t>
            </a:r>
          </a:p>
          <a:p>
            <a:pPr>
              <a:buNone/>
            </a:pPr>
            <a:r>
              <a:rPr lang="en-US" dirty="0" smtClean="0"/>
              <a:t>The boy who we meet yesterday is very nice</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0"/>
            <a:ext cx="8183880" cy="1051560"/>
          </a:xfrm>
        </p:spPr>
        <p:txBody>
          <a:bodyPr/>
          <a:lstStyle/>
          <a:p>
            <a:r>
              <a:rPr lang="en-US" dirty="0" smtClean="0"/>
              <a:t>Adverb clause</a:t>
            </a:r>
            <a:endParaRPr lang="en-US" dirty="0"/>
          </a:p>
        </p:txBody>
      </p:sp>
      <p:sp>
        <p:nvSpPr>
          <p:cNvPr id="3" name="Content Placeholder 2"/>
          <p:cNvSpPr>
            <a:spLocks noGrp="1"/>
          </p:cNvSpPr>
          <p:nvPr>
            <p:ph idx="1"/>
          </p:nvPr>
        </p:nvSpPr>
        <p:spPr>
          <a:xfrm>
            <a:off x="457200" y="530352"/>
            <a:ext cx="8229600" cy="4651248"/>
          </a:xfrm>
        </p:spPr>
        <p:txBody>
          <a:bodyPr>
            <a:normAutofit/>
          </a:bodyPr>
          <a:lstStyle/>
          <a:p>
            <a:r>
              <a:rPr lang="en-US" dirty="0" smtClean="0"/>
              <a:t>Functions as adverb in the sentence</a:t>
            </a:r>
          </a:p>
          <a:p>
            <a:r>
              <a:rPr lang="en-US" dirty="0" smtClean="0"/>
              <a:t>Has both subject and verb</a:t>
            </a:r>
          </a:p>
          <a:p>
            <a:r>
              <a:rPr lang="en-US" dirty="0" smtClean="0"/>
              <a:t>Describes verb, adjective or adverb</a:t>
            </a:r>
          </a:p>
          <a:p>
            <a:pPr>
              <a:buNone/>
            </a:pPr>
            <a:r>
              <a:rPr lang="en-US" dirty="0" smtClean="0"/>
              <a:t>Example:</a:t>
            </a:r>
          </a:p>
          <a:p>
            <a:pPr>
              <a:buNone/>
            </a:pPr>
            <a:r>
              <a:rPr lang="en-US" dirty="0" smtClean="0"/>
              <a:t>When the timer ring, we know the cake is done</a:t>
            </a:r>
          </a:p>
          <a:p>
            <a:pPr>
              <a:buNone/>
            </a:pPr>
            <a:r>
              <a:rPr lang="en-US" dirty="0" smtClean="0"/>
              <a:t>Don’t go before he comes</a:t>
            </a:r>
          </a:p>
          <a:p>
            <a:pPr>
              <a:buNone/>
            </a:pPr>
            <a:r>
              <a:rPr lang="en-US" dirty="0" smtClean="0"/>
              <a:t>Unless you study of </a:t>
            </a:r>
            <a:r>
              <a:rPr lang="en-US" dirty="0" err="1" smtClean="0"/>
              <a:t>te</a:t>
            </a:r>
            <a:r>
              <a:rPr lang="en-US" dirty="0" smtClean="0"/>
              <a:t> test you cannot pass it</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57</TotalTime>
  <Words>376</Words>
  <Application>Microsoft Office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Clauses and its types</vt:lpstr>
      <vt:lpstr>Clause </vt:lpstr>
      <vt:lpstr>Difference between phrase and clause:</vt:lpstr>
      <vt:lpstr>Independent clause:</vt:lpstr>
      <vt:lpstr>Dependent clause</vt:lpstr>
      <vt:lpstr>Dependent clause</vt:lpstr>
      <vt:lpstr>Noun clause </vt:lpstr>
      <vt:lpstr>Adjective clause</vt:lpstr>
      <vt:lpstr>Adverb clause</vt:lpstr>
      <vt:lpstr>Adverb clause</vt:lpstr>
      <vt:lpstr>Adverb clause</vt:lpstr>
      <vt:lpstr>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Clauses and its types</dc:title>
  <dc:creator>mlc</dc:creator>
  <cp:lastModifiedBy>mlc</cp:lastModifiedBy>
  <cp:revision>6</cp:revision>
  <dcterms:created xsi:type="dcterms:W3CDTF">2021-01-22T03:46:01Z</dcterms:created>
  <dcterms:modified xsi:type="dcterms:W3CDTF">2021-01-22T04:43:31Z</dcterms:modified>
</cp:coreProperties>
</file>