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81"/>
  </p:notesMasterIdLst>
  <p:sldIdLst>
    <p:sldId id="365" r:id="rId2"/>
    <p:sldId id="362" r:id="rId3"/>
    <p:sldId id="370" r:id="rId4"/>
    <p:sldId id="391" r:id="rId5"/>
    <p:sldId id="368" r:id="rId6"/>
    <p:sldId id="371" r:id="rId7"/>
    <p:sldId id="264" r:id="rId8"/>
    <p:sldId id="540" r:id="rId9"/>
    <p:sldId id="442" r:id="rId10"/>
    <p:sldId id="444" r:id="rId11"/>
    <p:sldId id="443" r:id="rId12"/>
    <p:sldId id="487" r:id="rId13"/>
    <p:sldId id="507" r:id="rId14"/>
    <p:sldId id="539" r:id="rId15"/>
    <p:sldId id="509" r:id="rId16"/>
    <p:sldId id="508" r:id="rId17"/>
    <p:sldId id="510" r:id="rId18"/>
    <p:sldId id="511" r:id="rId19"/>
    <p:sldId id="512" r:id="rId20"/>
    <p:sldId id="513" r:id="rId21"/>
    <p:sldId id="514" r:id="rId22"/>
    <p:sldId id="515" r:id="rId23"/>
    <p:sldId id="517" r:id="rId24"/>
    <p:sldId id="518" r:id="rId25"/>
    <p:sldId id="519" r:id="rId26"/>
    <p:sldId id="520" r:id="rId27"/>
    <p:sldId id="521" r:id="rId28"/>
    <p:sldId id="522" r:id="rId29"/>
    <p:sldId id="523" r:id="rId30"/>
    <p:sldId id="524" r:id="rId31"/>
    <p:sldId id="525" r:id="rId32"/>
    <p:sldId id="526" r:id="rId33"/>
    <p:sldId id="541" r:id="rId34"/>
    <p:sldId id="527" r:id="rId35"/>
    <p:sldId id="528" r:id="rId36"/>
    <p:sldId id="529" r:id="rId37"/>
    <p:sldId id="530" r:id="rId38"/>
    <p:sldId id="531" r:id="rId39"/>
    <p:sldId id="532" r:id="rId40"/>
    <p:sldId id="266" r:id="rId41"/>
    <p:sldId id="372" r:id="rId42"/>
    <p:sldId id="375" r:id="rId43"/>
    <p:sldId id="376" r:id="rId44"/>
    <p:sldId id="438" r:id="rId45"/>
    <p:sldId id="377" r:id="rId46"/>
    <p:sldId id="492" r:id="rId47"/>
    <p:sldId id="493" r:id="rId48"/>
    <p:sldId id="494" r:id="rId49"/>
    <p:sldId id="495" r:id="rId50"/>
    <p:sldId id="496" r:id="rId51"/>
    <p:sldId id="497" r:id="rId52"/>
    <p:sldId id="407" r:id="rId53"/>
    <p:sldId id="488" r:id="rId54"/>
    <p:sldId id="378" r:id="rId55"/>
    <p:sldId id="498" r:id="rId56"/>
    <p:sldId id="483" r:id="rId57"/>
    <p:sldId id="469" r:id="rId58"/>
    <p:sldId id="536" r:id="rId59"/>
    <p:sldId id="534" r:id="rId60"/>
    <p:sldId id="403" r:id="rId61"/>
    <p:sldId id="404" r:id="rId62"/>
    <p:sldId id="467" r:id="rId63"/>
    <p:sldId id="405" r:id="rId64"/>
    <p:sldId id="379" r:id="rId65"/>
    <p:sldId id="499" r:id="rId66"/>
    <p:sldId id="500" r:id="rId67"/>
    <p:sldId id="501" r:id="rId68"/>
    <p:sldId id="502" r:id="rId69"/>
    <p:sldId id="503" r:id="rId70"/>
    <p:sldId id="490" r:id="rId71"/>
    <p:sldId id="380" r:id="rId72"/>
    <p:sldId id="382" r:id="rId73"/>
    <p:sldId id="386" r:id="rId74"/>
    <p:sldId id="399" r:id="rId75"/>
    <p:sldId id="477" r:id="rId76"/>
    <p:sldId id="482" r:id="rId77"/>
    <p:sldId id="478" r:id="rId78"/>
    <p:sldId id="479" r:id="rId79"/>
    <p:sldId id="465" r:id="rId80"/>
  </p:sldIdLst>
  <p:sldSz cx="9144000" cy="6858000" type="screen4x3"/>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60996"/>
    <a:srgbClr val="006600"/>
    <a:srgbClr val="1F24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43" autoAdjust="0"/>
    <p:restoredTop sz="83422" autoAdjust="0"/>
  </p:normalViewPr>
  <p:slideViewPr>
    <p:cSldViewPr>
      <p:cViewPr>
        <p:scale>
          <a:sx n="48" d="100"/>
          <a:sy n="48" d="100"/>
        </p:scale>
        <p:origin x="-1146"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7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1F3F0-BBF1-4600-B213-021073BC1240}" type="datetimeFigureOut">
              <a:rPr lang="en-US" smtClean="0"/>
              <a:pPr/>
              <a:t>3/6/2001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8FB7D-65C9-4A2A-A378-E137F2610C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Archipelago"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en.wikipedia.org/wiki/Australia" TargetMode="External"/><Relationship Id="rId4" Type="http://schemas.openxmlformats.org/officeDocument/2006/relationships/hyperlink" Target="http://en.wikipedia.org/wiki/Southeast_Asia"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Karnataka" TargetMode="External"/><Relationship Id="rId7" Type="http://schemas.openxmlformats.org/officeDocument/2006/relationships/hyperlink" Target="http://library.thinkquest.org/10131/india2.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Arabian_Sea" TargetMode="External"/><Relationship Id="rId5" Type="http://schemas.openxmlformats.org/officeDocument/2006/relationships/hyperlink" Target="http://en.wikipedia.org/wiki/Western_Ghats" TargetMode="External"/><Relationship Id="rId4" Type="http://schemas.openxmlformats.org/officeDocument/2006/relationships/hyperlink" Target="http://en.wikipedia.org/wiki/Kerala"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library.thinkquest.org/10131/india2.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Borneo"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Giraffe" TargetMode="External"/><Relationship Id="rId5" Type="http://schemas.openxmlformats.org/officeDocument/2006/relationships/hyperlink" Target="http://en.wikipedia.org/wiki/Largest_living_things" TargetMode="External"/><Relationship Id="rId4" Type="http://schemas.openxmlformats.org/officeDocument/2006/relationships/hyperlink" Target="http://en.wikipedia.org/wiki/Borneo_pygmy_elephant"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Burma" TargetMode="External"/><Relationship Id="rId3" Type="http://schemas.openxmlformats.org/officeDocument/2006/relationships/hyperlink" Target="http://en.wikipedia.org/wiki/South_Asia" TargetMode="External"/><Relationship Id="rId7" Type="http://schemas.openxmlformats.org/officeDocument/2006/relationships/hyperlink" Target="http://en.wikipedia.org/wiki/Green_Peafowl" TargetMode="External"/><Relationship Id="rId12" Type="http://schemas.openxmlformats.org/officeDocument/2006/relationships/hyperlink" Target="http://en.wikipedia.org/wiki/Covert_feather"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Punjab_(India)" TargetMode="External"/><Relationship Id="rId11" Type="http://schemas.openxmlformats.org/officeDocument/2006/relationships/hyperlink" Target="http://en.wikipedia.org/wiki/Habitat_loss" TargetMode="External"/><Relationship Id="rId5" Type="http://schemas.openxmlformats.org/officeDocument/2006/relationships/hyperlink" Target="http://en.wikipedia.org/wiki/India" TargetMode="External"/><Relationship Id="rId10" Type="http://schemas.openxmlformats.org/officeDocument/2006/relationships/hyperlink" Target="http://en.wikipedia.org/wiki/IUCN" TargetMode="External"/><Relationship Id="rId4" Type="http://schemas.openxmlformats.org/officeDocument/2006/relationships/hyperlink" Target="http://en.wikipedia.org/wiki/National_bird" TargetMode="External"/><Relationship Id="rId9" Type="http://schemas.openxmlformats.org/officeDocument/2006/relationships/hyperlink" Target="http://en.wikipedia.org/wiki/Java_(island)"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Even-toed_ungulat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en.wikipedia.org/wiki/Herbivore"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Himalayas" TargetMode="External"/><Relationship Id="rId3" Type="http://schemas.openxmlformats.org/officeDocument/2006/relationships/hyperlink" Target="http://en.wikipedia.org/wiki/Python_(genus)" TargetMode="External"/><Relationship Id="rId7" Type="http://schemas.openxmlformats.org/officeDocument/2006/relationships/hyperlink" Target="http://en.wikipedia.org/wiki/Specie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Crotalinae" TargetMode="External"/><Relationship Id="rId11" Type="http://schemas.openxmlformats.org/officeDocument/2006/relationships/hyperlink" Target="http://en.wikipedia.org/wiki/Nepal" TargetMode="External"/><Relationship Id="rId5" Type="http://schemas.openxmlformats.org/officeDocument/2006/relationships/hyperlink" Target="http://en.wikipedia.org/wiki/Venomous_snake" TargetMode="External"/><Relationship Id="rId10" Type="http://schemas.openxmlformats.org/officeDocument/2006/relationships/hyperlink" Target="http://en.wikipedia.org/wiki/India" TargetMode="External"/><Relationship Id="rId4" Type="http://schemas.openxmlformats.org/officeDocument/2006/relationships/hyperlink" Target="http://en.wikipedia.org/wiki/Pythonidae" TargetMode="External"/><Relationship Id="rId9" Type="http://schemas.openxmlformats.org/officeDocument/2006/relationships/hyperlink" Target="http://en.wikipedia.org/wiki/Pakista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Central_Asia" TargetMode="External"/><Relationship Id="rId3" Type="http://schemas.openxmlformats.org/officeDocument/2006/relationships/hyperlink" Target="http://en.wikipedia.org/wiki/Europe" TargetMode="External"/><Relationship Id="rId7" Type="http://schemas.openxmlformats.org/officeDocument/2006/relationships/hyperlink" Target="http://en.wikipedia.org/wiki/Iran" TargetMode="External"/><Relationship Id="rId12" Type="http://schemas.openxmlformats.org/officeDocument/2006/relationships/hyperlink" Target="http://en.wikipedia.org/wiki/China"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Arabian_Peninsula" TargetMode="External"/><Relationship Id="rId11" Type="http://schemas.openxmlformats.org/officeDocument/2006/relationships/hyperlink" Target="http://en.wikipedia.org/wiki/Vietnam" TargetMode="External"/><Relationship Id="rId5" Type="http://schemas.openxmlformats.org/officeDocument/2006/relationships/hyperlink" Target="http://en.wikipedia.org/wiki/Somalia" TargetMode="External"/><Relationship Id="rId10" Type="http://schemas.openxmlformats.org/officeDocument/2006/relationships/hyperlink" Target="http://en.wikipedia.org/wiki/Java-Indonesia" TargetMode="External"/><Relationship Id="rId4" Type="http://schemas.openxmlformats.org/officeDocument/2006/relationships/hyperlink" Target="http://en.wikipedia.org/wiki/Egypt" TargetMode="External"/><Relationship Id="rId9" Type="http://schemas.openxmlformats.org/officeDocument/2006/relationships/hyperlink" Target="http://en.wikipedia.org/wiki/Ancient_India"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Brahmaputra_Valley" TargetMode="External"/><Relationship Id="rId3" Type="http://schemas.openxmlformats.org/officeDocument/2006/relationships/hyperlink" Target="http://en.wikipedia.org/wiki/Rhinocerotidae" TargetMode="External"/><Relationship Id="rId7" Type="http://schemas.openxmlformats.org/officeDocument/2006/relationships/hyperlink" Target="http://en.wikipedia.org/wiki/Bengal"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en.wikipedia.org/wiki/Bihar" TargetMode="External"/><Relationship Id="rId5" Type="http://schemas.openxmlformats.org/officeDocument/2006/relationships/hyperlink" Target="http://en.wikipedia.org/wiki/Uttar_Pradesh" TargetMode="External"/><Relationship Id="rId4" Type="http://schemas.openxmlformats.org/officeDocument/2006/relationships/hyperlink" Target="http://en.wikipedia.org/wiki/Vulnerable_species" TargetMode="External"/><Relationship Id="rId9" Type="http://schemas.openxmlformats.org/officeDocument/2006/relationships/hyperlink" Target="http://en.wikipedia.org/wiki/Assam"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Sumatra" TargetMode="External"/><Relationship Id="rId3" Type="http://schemas.openxmlformats.org/officeDocument/2006/relationships/hyperlink" Target="http://en.wikipedia.org/wiki/Ape" TargetMode="External"/><Relationship Id="rId7" Type="http://schemas.openxmlformats.org/officeDocument/2006/relationships/hyperlink" Target="http://en.wikipedia.org/wiki/China"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Indonesia" TargetMode="External"/><Relationship Id="rId5" Type="http://schemas.openxmlformats.org/officeDocument/2006/relationships/hyperlink" Target="http://en.wikipedia.org/wiki/India" TargetMode="External"/><Relationship Id="rId10" Type="http://schemas.openxmlformats.org/officeDocument/2006/relationships/hyperlink" Target="http://en.wikipedia.org/wiki/Java_(island)" TargetMode="External"/><Relationship Id="rId4" Type="http://schemas.openxmlformats.org/officeDocument/2006/relationships/hyperlink" Target="http://en.wikipedia.org/wiki/Family_(biology)" TargetMode="External"/><Relationship Id="rId9" Type="http://schemas.openxmlformats.org/officeDocument/2006/relationships/hyperlink" Target="http://en.wikipedia.org/wiki/Borneo"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Indian_Ocean"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en.wikipedia.org/wiki/India" TargetMode="External"/><Relationship Id="rId4" Type="http://schemas.openxmlformats.org/officeDocument/2006/relationships/hyperlink" Target="http://en.wikipedia.org/wiki/Southern_Asia"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n.wikipedia.org/wiki/Insect" TargetMode="External"/><Relationship Id="rId13" Type="http://schemas.openxmlformats.org/officeDocument/2006/relationships/hyperlink" Target="http://en.wikipedia.org/wiki/Phasianidae" TargetMode="External"/><Relationship Id="rId18" Type="http://schemas.openxmlformats.org/officeDocument/2006/relationships/hyperlink" Target="http://en.wikipedia.org/wiki/Seed" TargetMode="External"/><Relationship Id="rId3" Type="http://schemas.openxmlformats.org/officeDocument/2006/relationships/hyperlink" Target="http://en.wikipedia.org/wiki/Whistling_thrush" TargetMode="External"/><Relationship Id="rId7" Type="http://schemas.openxmlformats.org/officeDocument/2006/relationships/hyperlink" Target="http://en.wikipedia.org/wiki/Sri_Lanka" TargetMode="External"/><Relationship Id="rId12" Type="http://schemas.openxmlformats.org/officeDocument/2006/relationships/hyperlink" Target="http://en.wikipedia.org/wiki/Bird_nest" TargetMode="External"/><Relationship Id="rId17" Type="http://schemas.openxmlformats.org/officeDocument/2006/relationships/hyperlink" Target="http://en.wikipedia.org/wiki/Terrestrial_animal" TargetMode="External"/><Relationship Id="rId2" Type="http://schemas.openxmlformats.org/officeDocument/2006/relationships/slide" Target="../slides/slide33.xml"/><Relationship Id="rId16" Type="http://schemas.openxmlformats.org/officeDocument/2006/relationships/hyperlink" Target="http://en.wikipedia.org/wiki/Junglefowl" TargetMode="External"/><Relationship Id="rId1" Type="http://schemas.openxmlformats.org/officeDocument/2006/relationships/notesMaster" Target="../notesMasters/notesMaster1.xml"/><Relationship Id="rId6" Type="http://schemas.openxmlformats.org/officeDocument/2006/relationships/hyperlink" Target="http://en.wikipedia.org/wiki/Bird" TargetMode="External"/><Relationship Id="rId11" Type="http://schemas.openxmlformats.org/officeDocument/2006/relationships/hyperlink" Target="http://en.wikipedia.org/wiki/Egg_(biology)" TargetMode="External"/><Relationship Id="rId5" Type="http://schemas.openxmlformats.org/officeDocument/2006/relationships/hyperlink" Target="http://en.wikipedia.org/wiki/Endemic_(ecology)" TargetMode="External"/><Relationship Id="rId15" Type="http://schemas.openxmlformats.org/officeDocument/2006/relationships/hyperlink" Target="http://en.wikipedia.org/wiki/Red_Junglefowl" TargetMode="External"/><Relationship Id="rId10" Type="http://schemas.openxmlformats.org/officeDocument/2006/relationships/hyperlink" Target="http://en.wikipedia.org/wiki/Earthworm" TargetMode="External"/><Relationship Id="rId19" Type="http://schemas.openxmlformats.org/officeDocument/2006/relationships/hyperlink" Target="http://en.wikipedia.org/wiki/Fruit" TargetMode="External"/><Relationship Id="rId4" Type="http://schemas.openxmlformats.org/officeDocument/2006/relationships/hyperlink" Target="http://en.wikipedia.org/wiki/Thrush_(bird)" TargetMode="External"/><Relationship Id="rId9" Type="http://schemas.openxmlformats.org/officeDocument/2006/relationships/hyperlink" Target="http://en.wikipedia.org/wiki/Frog" TargetMode="External"/><Relationship Id="rId14" Type="http://schemas.openxmlformats.org/officeDocument/2006/relationships/hyperlink" Target="http://en.wikipedia.org/wiki/National_bird"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en.wikipedia.org/wiki/India" TargetMode="External"/><Relationship Id="rId3" Type="http://schemas.openxmlformats.org/officeDocument/2006/relationships/hyperlink" Target="http://en.wikipedia.org/wiki/Strepsirrhine" TargetMode="External"/><Relationship Id="rId7" Type="http://schemas.openxmlformats.org/officeDocument/2006/relationships/hyperlink" Target="http://en.wikipedia.org/wiki/Tropical"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en.wikipedia.org/wiki/Nocturnal" TargetMode="External"/><Relationship Id="rId5" Type="http://schemas.openxmlformats.org/officeDocument/2006/relationships/hyperlink" Target="http://en.wikipedia.org/wiki/Lorisidae" TargetMode="External"/><Relationship Id="rId10" Type="http://schemas.openxmlformats.org/officeDocument/2006/relationships/hyperlink" Target="http://en.wikipedia.org/wiki/Southeast_Asia" TargetMode="External"/><Relationship Id="rId4" Type="http://schemas.openxmlformats.org/officeDocument/2006/relationships/hyperlink" Target="http://en.wikipedia.org/wiki/Primate" TargetMode="External"/><Relationship Id="rId9" Type="http://schemas.openxmlformats.org/officeDocument/2006/relationships/hyperlink" Target="http://en.wikipedia.org/wiki/Sri_Lanka"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en.wikipedia.org/wiki/Insectivorous" TargetMode="External"/><Relationship Id="rId3" Type="http://schemas.openxmlformats.org/officeDocument/2006/relationships/hyperlink" Target="http://en.wikipedia.org/wiki/Nocturnal" TargetMode="External"/><Relationship Id="rId7" Type="http://schemas.openxmlformats.org/officeDocument/2006/relationships/hyperlink" Target="http://en.wikipedia.org/wiki/Southeast_Asia" TargetMode="External"/><Relationship Id="rId12" Type="http://schemas.openxmlformats.org/officeDocument/2006/relationships/hyperlink" Target="http://en.wikipedia.org/wiki/Slug"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en.wikipedia.org/wiki/Sri_Lanka" TargetMode="External"/><Relationship Id="rId11" Type="http://schemas.openxmlformats.org/officeDocument/2006/relationships/hyperlink" Target="http://en.wikipedia.org/wiki/Leaves" TargetMode="External"/><Relationship Id="rId5" Type="http://schemas.openxmlformats.org/officeDocument/2006/relationships/hyperlink" Target="http://en.wikipedia.org/wiki/India" TargetMode="External"/><Relationship Id="rId10" Type="http://schemas.openxmlformats.org/officeDocument/2006/relationships/hyperlink" Target="http://en.wikipedia.org/wiki/Natural_gum" TargetMode="External"/><Relationship Id="rId4" Type="http://schemas.openxmlformats.org/officeDocument/2006/relationships/hyperlink" Target="http://en.wikipedia.org/wiki/Tropical" TargetMode="External"/><Relationship Id="rId9" Type="http://schemas.openxmlformats.org/officeDocument/2006/relationships/hyperlink" Target="http://en.wikipedia.org/wiki/Frui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n.wikipedia.org/wiki/Bird"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en.wikipedia.org/wiki/Domestic_Pigeon" TargetMode="External"/><Relationship Id="rId5" Type="http://schemas.openxmlformats.org/officeDocument/2006/relationships/hyperlink" Target="http://en.wikipedia.org/wiki/Rock_Pigeon" TargetMode="External"/><Relationship Id="rId4" Type="http://schemas.openxmlformats.org/officeDocument/2006/relationships/hyperlink" Target="http://en.wikipedia.org/wiki/Columbidae"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Ape"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en.wikipedia.org/wiki/Family_(biology)"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en.wikipedia.org/wiki/India"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en.wikipedia.org/wiki/Toad" TargetMode="External"/><Relationship Id="rId5" Type="http://schemas.openxmlformats.org/officeDocument/2006/relationships/hyperlink" Target="http://en.wikipedia.org/wiki/Nepal" TargetMode="External"/><Relationship Id="rId4" Type="http://schemas.openxmlformats.org/officeDocument/2006/relationships/hyperlink" Target="http://en.wikipedia.org/wiki/Pakistan"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Snake" TargetMode="External"/><Relationship Id="rId7" Type="http://schemas.openxmlformats.org/officeDocument/2006/relationships/hyperlink" Target="http://en.wikipedia.org/wiki/Species"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en.wikipedia.org/wiki/Genus" TargetMode="External"/><Relationship Id="rId5" Type="http://schemas.openxmlformats.org/officeDocument/2006/relationships/hyperlink" Target="http://en.wikipedia.org/wiki/Sri_Lanka" TargetMode="External"/><Relationship Id="rId4" Type="http://schemas.openxmlformats.org/officeDocument/2006/relationships/hyperlink" Target="http://en.wikipedia.org/wiki/India"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en.wikipedia.org/wiki/Species" TargetMode="External"/><Relationship Id="rId7" Type="http://schemas.openxmlformats.org/officeDocument/2006/relationships/hyperlink" Target="http://en.wikipedia.org/wiki/Nepal"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en.wikipedia.org/wiki/India" TargetMode="External"/><Relationship Id="rId5" Type="http://schemas.openxmlformats.org/officeDocument/2006/relationships/hyperlink" Target="http://en.wikipedia.org/wiki/Bangladesh" TargetMode="External"/><Relationship Id="rId4" Type="http://schemas.openxmlformats.org/officeDocument/2006/relationships/hyperlink" Target="http://en.wikipedia.org/wiki/Egg-eating_snake"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en.wikipedia.org/wiki/Gharial"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en.wikipedia.org/wiki/Indi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en.wikipedia.org/wiki/Fish" TargetMode="External"/><Relationship Id="rId3" Type="http://schemas.openxmlformats.org/officeDocument/2006/relationships/hyperlink" Target="http://en.wikipedia.org/wiki/China" TargetMode="External"/><Relationship Id="rId7" Type="http://schemas.openxmlformats.org/officeDocument/2006/relationships/hyperlink" Target="http://en.wikipedia.org/wiki/Vietnam"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en.wikipedia.org/wiki/Thailand" TargetMode="External"/><Relationship Id="rId5" Type="http://schemas.openxmlformats.org/officeDocument/2006/relationships/hyperlink" Target="http://en.wikipedia.org/wiki/Myanmar" TargetMode="External"/><Relationship Id="rId4" Type="http://schemas.openxmlformats.org/officeDocument/2006/relationships/hyperlink" Target="http://en.wikipedia.org/wiki/Laos" TargetMode="External"/><Relationship Id="rId9" Type="http://schemas.openxmlformats.org/officeDocument/2006/relationships/hyperlink" Target="http://en.wikipedia.org/wiki/Snail"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eol.org/pages/794152"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www.eol.org/pages/83805" TargetMode="Externa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en.wikipedia.org/wiki/Nocturnal" TargetMode="External"/><Relationship Id="rId13" Type="http://schemas.openxmlformats.org/officeDocument/2006/relationships/hyperlink" Target="http://en.wikipedia.org/wiki/Mouse" TargetMode="External"/><Relationship Id="rId18" Type="http://schemas.openxmlformats.org/officeDocument/2006/relationships/hyperlink" Target="http://en.wikipedia.org/wiki/Synapse" TargetMode="External"/><Relationship Id="rId26" Type="http://schemas.openxmlformats.org/officeDocument/2006/relationships/hyperlink" Target="http://en.wikipedia.org/wiki/Daboia" TargetMode="External"/><Relationship Id="rId3" Type="http://schemas.openxmlformats.org/officeDocument/2006/relationships/hyperlink" Target="http://en.wikipedia.org/wiki/Jungle" TargetMode="External"/><Relationship Id="rId21" Type="http://schemas.openxmlformats.org/officeDocument/2006/relationships/hyperlink" Target="http://en.wikipedia.org/wiki/Muscle" TargetMode="External"/><Relationship Id="rId7" Type="http://schemas.openxmlformats.org/officeDocument/2006/relationships/hyperlink" Target="http://en.wikipedia.org/wiki/Neurotoxic" TargetMode="External"/><Relationship Id="rId12" Type="http://schemas.openxmlformats.org/officeDocument/2006/relationships/hyperlink" Target="http://en.wikipedia.org/wiki/Rat" TargetMode="External"/><Relationship Id="rId17" Type="http://schemas.openxmlformats.org/officeDocument/2006/relationships/hyperlink" Target="http://en.wikipedia.org/wiki/Indian_subcontinent" TargetMode="External"/><Relationship Id="rId25" Type="http://schemas.openxmlformats.org/officeDocument/2006/relationships/hyperlink" Target="http://en.wikipedia.org/wiki/Genus" TargetMode="External"/><Relationship Id="rId33" Type="http://schemas.openxmlformats.org/officeDocument/2006/relationships/hyperlink" Target="http://en.wikipedia.org/wiki/Big_Four_(Indian_snakes)" TargetMode="External"/><Relationship Id="rId2" Type="http://schemas.openxmlformats.org/officeDocument/2006/relationships/slide" Target="../slides/slide52.xml"/><Relationship Id="rId16" Type="http://schemas.openxmlformats.org/officeDocument/2006/relationships/hyperlink" Target="http://en.wikipedia.org/wiki/Snake" TargetMode="External"/><Relationship Id="rId20" Type="http://schemas.openxmlformats.org/officeDocument/2006/relationships/hyperlink" Target="http://en.wikipedia.org/wiki/Nerve" TargetMode="External"/><Relationship Id="rId29" Type="http://schemas.openxmlformats.org/officeDocument/2006/relationships/hyperlink" Target="http://en.wikipedia.org/wiki/Asia" TargetMode="External"/><Relationship Id="rId1" Type="http://schemas.openxmlformats.org/officeDocument/2006/relationships/notesMaster" Target="../notesMasters/notesMaster1.xml"/><Relationship Id="rId6" Type="http://schemas.openxmlformats.org/officeDocument/2006/relationships/hyperlink" Target="http://en.wikipedia.org/wiki/Venom_(poison)" TargetMode="External"/><Relationship Id="rId11" Type="http://schemas.openxmlformats.org/officeDocument/2006/relationships/hyperlink" Target="http://en.wikipedia.org/wiki/Frog" TargetMode="External"/><Relationship Id="rId24" Type="http://schemas.openxmlformats.org/officeDocument/2006/relationships/hyperlink" Target="http://en.wikipedia.org/wiki/Monotypic" TargetMode="External"/><Relationship Id="rId32" Type="http://schemas.openxmlformats.org/officeDocument/2006/relationships/hyperlink" Target="http://en.wikipedia.org/wiki/Taiwan" TargetMode="External"/><Relationship Id="rId5" Type="http://schemas.openxmlformats.org/officeDocument/2006/relationships/hyperlink" Target="http://en.wikipedia.org/wiki/Sub-continent" TargetMode="External"/><Relationship Id="rId15" Type="http://schemas.openxmlformats.org/officeDocument/2006/relationships/hyperlink" Target="http://en.wikipedia.org/wiki/Venomous_snake" TargetMode="External"/><Relationship Id="rId23" Type="http://schemas.openxmlformats.org/officeDocument/2006/relationships/hyperlink" Target="http://en.wikipedia.org/wiki/Cardiac_arrest" TargetMode="External"/><Relationship Id="rId28" Type="http://schemas.openxmlformats.org/officeDocument/2006/relationships/hyperlink" Target="http://en.wikipedia.org/wiki/Viperinae" TargetMode="External"/><Relationship Id="rId10" Type="http://schemas.openxmlformats.org/officeDocument/2006/relationships/hyperlink" Target="http://en.wikipedia.org/wiki/Lizard" TargetMode="External"/><Relationship Id="rId19" Type="http://schemas.openxmlformats.org/officeDocument/2006/relationships/hyperlink" Target="http://en.wikipedia.org/wiki/Neurotoxin" TargetMode="External"/><Relationship Id="rId31" Type="http://schemas.openxmlformats.org/officeDocument/2006/relationships/hyperlink" Target="http://en.wikipedia.org/wiki/China" TargetMode="External"/><Relationship Id="rId4" Type="http://schemas.openxmlformats.org/officeDocument/2006/relationships/hyperlink" Target="http://en.wikipedia.org/wiki/India" TargetMode="External"/><Relationship Id="rId9" Type="http://schemas.openxmlformats.org/officeDocument/2006/relationships/hyperlink" Target="http://en.wikipedia.org/wiki/Snakes" TargetMode="External"/><Relationship Id="rId14" Type="http://schemas.openxmlformats.org/officeDocument/2006/relationships/hyperlink" Target="http://en.wikipedia.org/wiki/Species" TargetMode="External"/><Relationship Id="rId22" Type="http://schemas.openxmlformats.org/officeDocument/2006/relationships/hyperlink" Target="http://en.wikipedia.org/wiki/Respiratory_failure" TargetMode="External"/><Relationship Id="rId27" Type="http://schemas.openxmlformats.org/officeDocument/2006/relationships/hyperlink" Target="http://en.wikipedia.org/wiki/Old_World" TargetMode="External"/><Relationship Id="rId30" Type="http://schemas.openxmlformats.org/officeDocument/2006/relationships/hyperlink" Target="http://en.wikipedia.org/wiki/Southeast_Asia"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en.wikipedia.org/wiki/Borneo" TargetMode="External"/><Relationship Id="rId3" Type="http://schemas.openxmlformats.org/officeDocument/2006/relationships/hyperlink" Target="http://en.wikipedia.org/wiki/Passerine" TargetMode="External"/><Relationship Id="rId7" Type="http://schemas.openxmlformats.org/officeDocument/2006/relationships/hyperlink" Target="http://en.wikipedia.org/wiki/Sumatra"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en.wikipedia.org/wiki/Himalayas" TargetMode="External"/><Relationship Id="rId5" Type="http://schemas.openxmlformats.org/officeDocument/2006/relationships/hyperlink" Target="http://en.wikipedia.org/wiki/Sub-Saharan_Africa" TargetMode="External"/><Relationship Id="rId4" Type="http://schemas.openxmlformats.org/officeDocument/2006/relationships/hyperlink" Target="http://en.wikipedia.org/wiki/Bird" TargetMode="Externa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en.wikipedia.org/wiki/Borneo" TargetMode="External"/><Relationship Id="rId13" Type="http://schemas.openxmlformats.org/officeDocument/2006/relationships/hyperlink" Target="http://en.wikipedia.org/wiki/India" TargetMode="External"/><Relationship Id="rId3" Type="http://schemas.openxmlformats.org/officeDocument/2006/relationships/hyperlink" Target="http://en.wikipedia.org/wiki/Old_World" TargetMode="External"/><Relationship Id="rId7" Type="http://schemas.openxmlformats.org/officeDocument/2006/relationships/hyperlink" Target="http://en.wikipedia.org/wiki/Sumatra" TargetMode="External"/><Relationship Id="rId12" Type="http://schemas.openxmlformats.org/officeDocument/2006/relationships/hyperlink" Target="http://en.wikipedia.org/wiki/Family_(biology)"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en.wikipedia.org/wiki/Omnivore" TargetMode="External"/><Relationship Id="rId11" Type="http://schemas.openxmlformats.org/officeDocument/2006/relationships/hyperlink" Target="http://en.wikipedia.org/wiki/Bee-eater" TargetMode="External"/><Relationship Id="rId5" Type="http://schemas.openxmlformats.org/officeDocument/2006/relationships/hyperlink" Target="http://en.wikipedia.org/wiki/Oriole" TargetMode="External"/><Relationship Id="rId10" Type="http://schemas.openxmlformats.org/officeDocument/2006/relationships/hyperlink" Target="http://en.wikipedia.org/wiki/Bird" TargetMode="External"/><Relationship Id="rId4" Type="http://schemas.openxmlformats.org/officeDocument/2006/relationships/hyperlink" Target="http://en.wikipedia.org/wiki/Oriolus" TargetMode="External"/><Relationship Id="rId9" Type="http://schemas.openxmlformats.org/officeDocument/2006/relationships/hyperlink" Target="http://en.wikipedia.org/wiki/Near_passerine" TargetMode="External"/><Relationship Id="rId14" Type="http://schemas.openxmlformats.org/officeDocument/2006/relationships/hyperlink" Target="http://en.wikipedia.org/wiki/Vietnam"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en.wikipedia.org/wiki/Ploceidae"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en.wikipedia.org/wiki/Baya_Weaver" TargetMode="External"/><Relationship Id="rId5" Type="http://schemas.openxmlformats.org/officeDocument/2006/relationships/hyperlink" Target="http://en.wikipedia.org/wiki/Southeast_Asia" TargetMode="External"/><Relationship Id="rId4" Type="http://schemas.openxmlformats.org/officeDocument/2006/relationships/hyperlink" Target="http://en.wikipedia.org/wiki/South_Asia" TargetMode="Externa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en.wikipedia.org/wiki/Kashmir_region" TargetMode="External"/><Relationship Id="rId13" Type="http://schemas.openxmlformats.org/officeDocument/2006/relationships/hyperlink" Target="http://en.wikipedia.org/wiki/Sikkim" TargetMode="External"/><Relationship Id="rId18" Type="http://schemas.openxmlformats.org/officeDocument/2006/relationships/hyperlink" Target="http://en.wikipedia.org/wiki/Burma" TargetMode="External"/><Relationship Id="rId26" Type="http://schemas.openxmlformats.org/officeDocument/2006/relationships/hyperlink" Target="http://en.wikipedia.org/wiki/Pakistan" TargetMode="External"/><Relationship Id="rId3" Type="http://schemas.openxmlformats.org/officeDocument/2006/relationships/hyperlink" Target="http://en.wikipedia.org/wiki/Bird" TargetMode="External"/><Relationship Id="rId21" Type="http://schemas.openxmlformats.org/officeDocument/2006/relationships/hyperlink" Target="http://en.wikipedia.org/wiki/Indus_River" TargetMode="External"/><Relationship Id="rId7" Type="http://schemas.openxmlformats.org/officeDocument/2006/relationships/hyperlink" Target="http://en.wikipedia.org/wiki/Himalaya" TargetMode="External"/><Relationship Id="rId12" Type="http://schemas.openxmlformats.org/officeDocument/2006/relationships/hyperlink" Target="http://en.wikipedia.org/wiki/Uttarakhand" TargetMode="External"/><Relationship Id="rId17" Type="http://schemas.openxmlformats.org/officeDocument/2006/relationships/hyperlink" Target="http://en.wikipedia.org/wiki/Bhutan" TargetMode="External"/><Relationship Id="rId25" Type="http://schemas.openxmlformats.org/officeDocument/2006/relationships/hyperlink" Target="http://en.wikipedia.org/wiki/Kashmir" TargetMode="External"/><Relationship Id="rId2" Type="http://schemas.openxmlformats.org/officeDocument/2006/relationships/slide" Target="../slides/slide59.xml"/><Relationship Id="rId16" Type="http://schemas.openxmlformats.org/officeDocument/2006/relationships/hyperlink" Target="http://en.wikipedia.org/wiki/Tibet" TargetMode="External"/><Relationship Id="rId20" Type="http://schemas.openxmlformats.org/officeDocument/2006/relationships/hyperlink" Target="http://en.wikipedia.org/wiki/Plumage" TargetMode="External"/><Relationship Id="rId1" Type="http://schemas.openxmlformats.org/officeDocument/2006/relationships/notesMaster" Target="../notesMasters/notesMaster1.xml"/><Relationship Id="rId6" Type="http://schemas.openxmlformats.org/officeDocument/2006/relationships/hyperlink" Target="http://en.wikipedia.org/wiki/Afghanistan" TargetMode="External"/><Relationship Id="rId11" Type="http://schemas.openxmlformats.org/officeDocument/2006/relationships/hyperlink" Target="http://en.wikipedia.org/wiki/Himachal_Pradesh" TargetMode="External"/><Relationship Id="rId24" Type="http://schemas.openxmlformats.org/officeDocument/2006/relationships/hyperlink" Target="http://en.wikipedia.org/wiki/Himalayas" TargetMode="External"/><Relationship Id="rId5" Type="http://schemas.openxmlformats.org/officeDocument/2006/relationships/hyperlink" Target="http://en.wikipedia.org/wiki/Phasianidae" TargetMode="External"/><Relationship Id="rId15" Type="http://schemas.openxmlformats.org/officeDocument/2006/relationships/hyperlink" Target="http://en.wikipedia.org/wiki/Nepal" TargetMode="External"/><Relationship Id="rId23" Type="http://schemas.openxmlformats.org/officeDocument/2006/relationships/hyperlink" Target="http://en.wikipedia.org/wiki/Scrubland" TargetMode="External"/><Relationship Id="rId10" Type="http://schemas.openxmlformats.org/officeDocument/2006/relationships/hyperlink" Target="http://en.wikipedia.org/wiki/India" TargetMode="External"/><Relationship Id="rId19" Type="http://schemas.openxmlformats.org/officeDocument/2006/relationships/hyperlink" Target="http://en.wikipedia.org/wiki/Crest_(feathers)" TargetMode="External"/><Relationship Id="rId4" Type="http://schemas.openxmlformats.org/officeDocument/2006/relationships/hyperlink" Target="http://en.wikipedia.org/wiki/Pheasant" TargetMode="External"/><Relationship Id="rId9" Type="http://schemas.openxmlformats.org/officeDocument/2006/relationships/hyperlink" Target="http://en.wikipedia.org/wiki/Northern_Pakistan" TargetMode="External"/><Relationship Id="rId14" Type="http://schemas.openxmlformats.org/officeDocument/2006/relationships/hyperlink" Target="http://en.wikipedia.org/wiki/Arunachal_Pradesh" TargetMode="External"/><Relationship Id="rId22" Type="http://schemas.openxmlformats.org/officeDocument/2006/relationships/hyperlink" Target="http://en.wikipedia.org/wiki/Thailand" TargetMode="External"/><Relationship Id="rId27" Type="http://schemas.openxmlformats.org/officeDocument/2006/relationships/hyperlink" Target="http://en.wikipedia.org/wiki/Feather"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8" Type="http://schemas.openxmlformats.org/officeDocument/2006/relationships/hyperlink" Target="http://en.wikipedia.org/wiki/Eurasia" TargetMode="External"/><Relationship Id="rId3" Type="http://schemas.openxmlformats.org/officeDocument/2006/relationships/hyperlink" Target="http://en.wikipedia.org/wiki/Thrush_(bird)" TargetMode="External"/><Relationship Id="rId7" Type="http://schemas.openxmlformats.org/officeDocument/2006/relationships/hyperlink" Target="http://en.wikipedia.org/wiki/Tree_kingfisher"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en.wikipedia.org/wiki/Insect" TargetMode="External"/><Relationship Id="rId5" Type="http://schemas.openxmlformats.org/officeDocument/2006/relationships/hyperlink" Target="http://en.wikipedia.org/wiki/Omnivore" TargetMode="External"/><Relationship Id="rId10" Type="http://schemas.openxmlformats.org/officeDocument/2006/relationships/hyperlink" Target="http://en.wikipedia.org/wiki/Philippines" TargetMode="External"/><Relationship Id="rId4" Type="http://schemas.openxmlformats.org/officeDocument/2006/relationships/hyperlink" Target="http://en.wikipedia.org/wiki/Pied_Thrush" TargetMode="External"/><Relationship Id="rId9" Type="http://schemas.openxmlformats.org/officeDocument/2006/relationships/hyperlink" Target="http://en.wikipedia.org/wiki/Bulgari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image" Target="../media/image92.jpeg"/><Relationship Id="rId4" Type="http://schemas.openxmlformats.org/officeDocument/2006/relationships/image" Target="../media/image91.jpeg"/></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en.wikipedia.org/wiki/Skin" TargetMode="External"/><Relationship Id="rId13" Type="http://schemas.openxmlformats.org/officeDocument/2006/relationships/hyperlink" Target="http://en.wikipedia.org/wiki/Species" TargetMode="External"/><Relationship Id="rId3" Type="http://schemas.openxmlformats.org/officeDocument/2006/relationships/hyperlink" Target="http://en.wikipedia.org/wiki/Wikipedia:IPA_for_English" TargetMode="External"/><Relationship Id="rId7" Type="http://schemas.openxmlformats.org/officeDocument/2006/relationships/hyperlink" Target="http://en.wikipedia.org/wiki/Scale_(zoology)" TargetMode="External"/><Relationship Id="rId12" Type="http://schemas.openxmlformats.org/officeDocument/2006/relationships/hyperlink" Target="http://en.wikipedia.org/wiki/Genus" TargetMode="External"/><Relationship Id="rId2" Type="http://schemas.openxmlformats.org/officeDocument/2006/relationships/slide" Target="../slides/slide70.xml"/><Relationship Id="rId1" Type="http://schemas.openxmlformats.org/officeDocument/2006/relationships/notesMaster" Target="../notesMasters/notesMaster1.xml"/><Relationship Id="rId6" Type="http://schemas.openxmlformats.org/officeDocument/2006/relationships/hyperlink" Target="http://en.wikipedia.org/wiki/Keratin" TargetMode="External"/><Relationship Id="rId11" Type="http://schemas.openxmlformats.org/officeDocument/2006/relationships/hyperlink" Target="http://en.wikipedia.org/wiki/Family_(biology)" TargetMode="External"/><Relationship Id="rId5" Type="http://schemas.openxmlformats.org/officeDocument/2006/relationships/hyperlink" Target="http://en.wikipedia.org/wiki/Scientific_classification" TargetMode="External"/><Relationship Id="rId15" Type="http://schemas.openxmlformats.org/officeDocument/2006/relationships/hyperlink" Target="http://en.wikipedia.org/wiki/Long-tailed_pangolin" TargetMode="External"/><Relationship Id="rId10" Type="http://schemas.openxmlformats.org/officeDocument/2006/relationships/hyperlink" Target="http://en.wikipedia.org/wiki/Asia" TargetMode="External"/><Relationship Id="rId4" Type="http://schemas.openxmlformats.org/officeDocument/2006/relationships/hyperlink" Target="http://en.wikipedia.org/wiki/Mammal" TargetMode="External"/><Relationship Id="rId9" Type="http://schemas.openxmlformats.org/officeDocument/2006/relationships/hyperlink" Target="http://en.wikipedia.org/wiki/Africa" TargetMode="External"/><Relationship Id="rId14" Type="http://schemas.openxmlformats.org/officeDocument/2006/relationships/hyperlink" Target="http://en.wikipedia.org/wiki/Nocturnal"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8" Type="http://schemas.openxmlformats.org/officeDocument/2006/relationships/hyperlink" Target="http://en.wikipedia.org/wiki/Leaf" TargetMode="External"/><Relationship Id="rId3" Type="http://schemas.openxmlformats.org/officeDocument/2006/relationships/hyperlink" Target="http://en.wikipedia.org/wiki/Old_World_monkey" TargetMode="External"/><Relationship Id="rId7" Type="http://schemas.openxmlformats.org/officeDocument/2006/relationships/hyperlink" Target="http://en.wikipedia.org/wiki/Bhutan"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en.wikipedia.org/wiki/Black_Mountains_(Bhutan)" TargetMode="External"/><Relationship Id="rId11" Type="http://schemas.openxmlformats.org/officeDocument/2006/relationships/hyperlink" Target="http://en.wikipedia.org/wiki/Flower" TargetMode="External"/><Relationship Id="rId5" Type="http://schemas.openxmlformats.org/officeDocument/2006/relationships/hyperlink" Target="http://en.wikipedia.org/wiki/India" TargetMode="External"/><Relationship Id="rId10" Type="http://schemas.openxmlformats.org/officeDocument/2006/relationships/hyperlink" Target="http://en.wikipedia.org/wiki/Fruit" TargetMode="External"/><Relationship Id="rId4" Type="http://schemas.openxmlformats.org/officeDocument/2006/relationships/hyperlink" Target="http://en.wikipedia.org/wiki/Assam" TargetMode="External"/><Relationship Id="rId9" Type="http://schemas.openxmlformats.org/officeDocument/2006/relationships/hyperlink" Target="http://en.wikipedia.org/wiki/Herbivorous" TargetMode="External"/></Relationships>
</file>

<file path=ppt/notesSlides/_rels/notesSlide61.xml.rels><?xml version="1.0" encoding="UTF-8" standalone="yes"?>
<Relationships xmlns="http://schemas.openxmlformats.org/package/2006/relationships"><Relationship Id="rId8" Type="http://schemas.openxmlformats.org/officeDocument/2006/relationships/hyperlink" Target="http://en.wikipedia.org/wiki/Brown_Bear" TargetMode="External"/><Relationship Id="rId13" Type="http://schemas.openxmlformats.org/officeDocument/2006/relationships/hyperlink" Target="http://en.wikipedia.org/wiki/Arboreal_locomotion" TargetMode="External"/><Relationship Id="rId3" Type="http://schemas.openxmlformats.org/officeDocument/2006/relationships/hyperlink" Target="http://en.wikipedia.org/wiki/Sloth_Bear" TargetMode="External"/><Relationship Id="rId7" Type="http://schemas.openxmlformats.org/officeDocument/2006/relationships/hyperlink" Target="http://en.wikipedia.org/wiki/Indian_subcontinent" TargetMode="External"/><Relationship Id="rId12" Type="http://schemas.openxmlformats.org/officeDocument/2006/relationships/hyperlink" Target="http://en.wikipedia.org/wiki/Great_ape" TargetMode="External"/><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en.wikipedia.org/wiki/Bear" TargetMode="External"/><Relationship Id="rId11" Type="http://schemas.openxmlformats.org/officeDocument/2006/relationships/hyperlink" Target="http://en.wikipedia.org/wiki/Extant_taxon" TargetMode="External"/><Relationship Id="rId5" Type="http://schemas.openxmlformats.org/officeDocument/2006/relationships/hyperlink" Target="http://en.wikipedia.org/wiki/Insectivorous" TargetMode="External"/><Relationship Id="rId10" Type="http://schemas.openxmlformats.org/officeDocument/2006/relationships/hyperlink" Target="http://en.wikipedia.org/wiki/Genus" TargetMode="External"/><Relationship Id="rId4" Type="http://schemas.openxmlformats.org/officeDocument/2006/relationships/hyperlink" Target="http://en.wikipedia.org/wiki/Nocturnal" TargetMode="External"/><Relationship Id="rId9" Type="http://schemas.openxmlformats.org/officeDocument/2006/relationships/hyperlink" Target="http://en.wikipedia.org/wiki/Asia" TargetMode="External"/><Relationship Id="rId14" Type="http://schemas.openxmlformats.org/officeDocument/2006/relationships/hyperlink" Target="http://en.wikipedia.org/wiki/Primate"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8" Type="http://schemas.openxmlformats.org/officeDocument/2006/relationships/hyperlink" Target="http://en.wikipedia.org/wiki/Hominidae" TargetMode="External"/><Relationship Id="rId13" Type="http://schemas.openxmlformats.org/officeDocument/2006/relationships/hyperlink" Target="http://en.wikipedia.org/wiki/Africa" TargetMode="External"/><Relationship Id="rId3" Type="http://schemas.openxmlformats.org/officeDocument/2006/relationships/hyperlink" Target="http://en.wikipedia.org/wiki/Family_(biology)" TargetMode="External"/><Relationship Id="rId7" Type="http://schemas.openxmlformats.org/officeDocument/2006/relationships/hyperlink" Target="http://en.wikipedia.org/wiki/Lesser_apes" TargetMode="External"/><Relationship Id="rId12" Type="http://schemas.openxmlformats.org/officeDocument/2006/relationships/hyperlink" Target="http://en.wikipedia.org/wiki/Orangutan" TargetMode="External"/><Relationship Id="rId2" Type="http://schemas.openxmlformats.org/officeDocument/2006/relationships/slide" Target="../slides/slide75.xml"/><Relationship Id="rId1" Type="http://schemas.openxmlformats.org/officeDocument/2006/relationships/notesMaster" Target="../notesMasters/notesMaster1.xml"/><Relationship Id="rId6" Type="http://schemas.openxmlformats.org/officeDocument/2006/relationships/hyperlink" Target="http://en.wikipedia.org/wiki/Siamang" TargetMode="External"/><Relationship Id="rId11" Type="http://schemas.openxmlformats.org/officeDocument/2006/relationships/hyperlink" Target="http://en.wikipedia.org/wiki/Human" TargetMode="External"/><Relationship Id="rId5" Type="http://schemas.openxmlformats.org/officeDocument/2006/relationships/hyperlink" Target="http://en.wikipedia.org/wiki/Lar_gibbon" TargetMode="External"/><Relationship Id="rId10" Type="http://schemas.openxmlformats.org/officeDocument/2006/relationships/hyperlink" Target="http://en.wikipedia.org/wiki/Gorilla" TargetMode="External"/><Relationship Id="rId4" Type="http://schemas.openxmlformats.org/officeDocument/2006/relationships/hyperlink" Target="http://en.wikipedia.org/wiki/Gibbon" TargetMode="External"/><Relationship Id="rId9" Type="http://schemas.openxmlformats.org/officeDocument/2006/relationships/hyperlink" Target="http://en.wikipedia.org/wiki/Chimpanzee" TargetMode="External"/><Relationship Id="rId14" Type="http://schemas.openxmlformats.org/officeDocument/2006/relationships/hyperlink" Target="http://en.wikipedia.org/wiki/Asia" TargetMode="External"/></Relationships>
</file>

<file path=ppt/notesSlides/_rels/notesSlide64.xml.rels><?xml version="1.0" encoding="UTF-8" standalone="yes"?>
<Relationships xmlns="http://schemas.openxmlformats.org/package/2006/relationships"><Relationship Id="rId8" Type="http://schemas.openxmlformats.org/officeDocument/2006/relationships/hyperlink" Target="http://en.wikipedia.org/wiki/Central_Africa" TargetMode="External"/><Relationship Id="rId13" Type="http://schemas.openxmlformats.org/officeDocument/2006/relationships/hyperlink" Target="http://en.wikipedia.org/wiki/Africa" TargetMode="External"/><Relationship Id="rId18" Type="http://schemas.openxmlformats.org/officeDocument/2006/relationships/hyperlink" Target="http://en.wikipedia.org/wiki/Assam" TargetMode="External"/><Relationship Id="rId26" Type="http://schemas.openxmlformats.org/officeDocument/2006/relationships/hyperlink" Target="http://en.wikipedia.org/wiki/Thailand" TargetMode="External"/><Relationship Id="rId3" Type="http://schemas.openxmlformats.org/officeDocument/2006/relationships/hyperlink" Target="http://en.wikipedia.org/wiki/Ungulate" TargetMode="External"/><Relationship Id="rId21" Type="http://schemas.openxmlformats.org/officeDocument/2006/relationships/hyperlink" Target="http://en.wikipedia.org/wiki/Yunnan" TargetMode="External"/><Relationship Id="rId7" Type="http://schemas.openxmlformats.org/officeDocument/2006/relationships/hyperlink" Target="http://en.wikipedia.org/wiki/Water_Chevrotain" TargetMode="External"/><Relationship Id="rId12" Type="http://schemas.openxmlformats.org/officeDocument/2006/relationships/hyperlink" Target="http://en.wikipedia.org/wiki/Bamboo_rat" TargetMode="External"/><Relationship Id="rId17" Type="http://schemas.openxmlformats.org/officeDocument/2006/relationships/hyperlink" Target="http://en.wikipedia.org/wiki/Vietnam" TargetMode="External"/><Relationship Id="rId25" Type="http://schemas.openxmlformats.org/officeDocument/2006/relationships/hyperlink" Target="http://en.wikipedia.org/wiki/Bangladesh" TargetMode="External"/><Relationship Id="rId2" Type="http://schemas.openxmlformats.org/officeDocument/2006/relationships/slide" Target="../slides/slide76.xml"/><Relationship Id="rId16" Type="http://schemas.openxmlformats.org/officeDocument/2006/relationships/hyperlink" Target="http://en.wikipedia.org/wiki/Burma" TargetMode="External"/><Relationship Id="rId20" Type="http://schemas.openxmlformats.org/officeDocument/2006/relationships/hyperlink" Target="http://en.wikipedia.org/wiki/Malay_Peninsula" TargetMode="External"/><Relationship Id="rId29" Type="http://schemas.openxmlformats.org/officeDocument/2006/relationships/hyperlink" Target="http://en.wikipedia.org/wiki/Wikipedia:IPA_for_English" TargetMode="External"/><Relationship Id="rId1" Type="http://schemas.openxmlformats.org/officeDocument/2006/relationships/notesMaster" Target="../notesMasters/notesMaster1.xml"/><Relationship Id="rId6" Type="http://schemas.openxmlformats.org/officeDocument/2006/relationships/hyperlink" Target="http://en.wikipedia.org/wiki/Southeast_Asia" TargetMode="External"/><Relationship Id="rId11" Type="http://schemas.openxmlformats.org/officeDocument/2006/relationships/hyperlink" Target="http://en.wikipedia.org/wiki/Asia" TargetMode="External"/><Relationship Id="rId24" Type="http://schemas.openxmlformats.org/officeDocument/2006/relationships/hyperlink" Target="http://en.wikipedia.org/wiki/Nepal" TargetMode="External"/><Relationship Id="rId32" Type="http://schemas.openxmlformats.org/officeDocument/2006/relationships/hyperlink" Target="http://en.wikipedia.org/wiki/Long-tailed_pangolin" TargetMode="External"/><Relationship Id="rId5" Type="http://schemas.openxmlformats.org/officeDocument/2006/relationships/hyperlink" Target="http://en.wikipedia.org/wiki/South_Asia" TargetMode="External"/><Relationship Id="rId15" Type="http://schemas.openxmlformats.org/officeDocument/2006/relationships/hyperlink" Target="http://en.wikipedia.org/wiki/China" TargetMode="External"/><Relationship Id="rId23" Type="http://schemas.openxmlformats.org/officeDocument/2006/relationships/hyperlink" Target="http://en.wikipedia.org/wiki/Sumatra" TargetMode="External"/><Relationship Id="rId28" Type="http://schemas.openxmlformats.org/officeDocument/2006/relationships/hyperlink" Target="http://en.wikipedia.org/wiki/Cambodia" TargetMode="External"/><Relationship Id="rId10" Type="http://schemas.openxmlformats.org/officeDocument/2006/relationships/hyperlink" Target="http://en.wikipedia.org/wiki/Rodent" TargetMode="External"/><Relationship Id="rId19" Type="http://schemas.openxmlformats.org/officeDocument/2006/relationships/hyperlink" Target="http://en.wikipedia.org/wiki/India" TargetMode="External"/><Relationship Id="rId31" Type="http://schemas.openxmlformats.org/officeDocument/2006/relationships/hyperlink" Target="http://en.wikipedia.org/wiki/Scientific_classification" TargetMode="External"/><Relationship Id="rId4" Type="http://schemas.openxmlformats.org/officeDocument/2006/relationships/hyperlink" Target="http://en.wikipedia.org/wiki/Family_(biology)" TargetMode="External"/><Relationship Id="rId9" Type="http://schemas.openxmlformats.org/officeDocument/2006/relationships/hyperlink" Target="http://en.wikipedia.org/wiki/West_Africa" TargetMode="External"/><Relationship Id="rId14" Type="http://schemas.openxmlformats.org/officeDocument/2006/relationships/hyperlink" Target="http://en.wikipedia.org/wiki/Mole_rat" TargetMode="External"/><Relationship Id="rId22" Type="http://schemas.openxmlformats.org/officeDocument/2006/relationships/hyperlink" Target="http://en.wikipedia.org/wiki/Indochina" TargetMode="External"/><Relationship Id="rId27" Type="http://schemas.openxmlformats.org/officeDocument/2006/relationships/hyperlink" Target="http://en.wikipedia.org/wiki/Laos" TargetMode="External"/><Relationship Id="rId30" Type="http://schemas.openxmlformats.org/officeDocument/2006/relationships/hyperlink" Target="http://en.wikipedia.org/wiki/Mammal" TargetMode="External"/></Relationships>
</file>

<file path=ppt/notesSlides/_rels/notesSlide65.xml.rels><?xml version="1.0" encoding="UTF-8" standalone="yes"?>
<Relationships xmlns="http://schemas.openxmlformats.org/package/2006/relationships"><Relationship Id="rId8" Type="http://schemas.openxmlformats.org/officeDocument/2006/relationships/hyperlink" Target="http://en.wikipedia.org/wiki/Earthworm" TargetMode="External"/><Relationship Id="rId13" Type="http://schemas.openxmlformats.org/officeDocument/2006/relationships/hyperlink" Target="http://en.wikipedia.org/wiki/Uropsilus" TargetMode="External"/><Relationship Id="rId3" Type="http://schemas.openxmlformats.org/officeDocument/2006/relationships/hyperlink" Target="http://en.wikipedia.org/wiki/Desert" TargetMode="External"/><Relationship Id="rId7" Type="http://schemas.openxmlformats.org/officeDocument/2006/relationships/hyperlink" Target="http://en.wikipedia.org/wiki/Wikipedia:Citation_needed" TargetMode="External"/><Relationship Id="rId12" Type="http://schemas.openxmlformats.org/officeDocument/2006/relationships/hyperlink" Target="http://en.wikipedia.org/wiki/Short-faced_Mole" TargetMode="External"/><Relationship Id="rId2" Type="http://schemas.openxmlformats.org/officeDocument/2006/relationships/slide" Target="../slides/slide77.xml"/><Relationship Id="rId1" Type="http://schemas.openxmlformats.org/officeDocument/2006/relationships/notesMaster" Target="../notesMasters/notesMaster1.xml"/><Relationship Id="rId6" Type="http://schemas.openxmlformats.org/officeDocument/2006/relationships/hyperlink" Target="http://en.wikipedia.org/wiki/Northern_Africa" TargetMode="External"/><Relationship Id="rId11" Type="http://schemas.openxmlformats.org/officeDocument/2006/relationships/hyperlink" Target="http://en.wikipedia.org/wiki/Scaptochirus" TargetMode="External"/><Relationship Id="rId5" Type="http://schemas.openxmlformats.org/officeDocument/2006/relationships/hyperlink" Target="http://en.wikipedia.org/wiki/Asia" TargetMode="External"/><Relationship Id="rId10" Type="http://schemas.openxmlformats.org/officeDocument/2006/relationships/hyperlink" Target="http://en.wikipedia.org/wiki/Scapanulus" TargetMode="External"/><Relationship Id="rId4" Type="http://schemas.openxmlformats.org/officeDocument/2006/relationships/hyperlink" Target="http://en.wikipedia.org/wiki/Rodent" TargetMode="External"/><Relationship Id="rId9" Type="http://schemas.openxmlformats.org/officeDocument/2006/relationships/hyperlink" Target="http://en.wikipedia.org/wiki/Biotoxin" TargetMode="External"/></Relationships>
</file>

<file path=ppt/notesSlides/_rels/notesSlide66.xml.rels><?xml version="1.0" encoding="UTF-8" standalone="yes"?>
<Relationships xmlns="http://schemas.openxmlformats.org/package/2006/relationships"><Relationship Id="rId8" Type="http://schemas.openxmlformats.org/officeDocument/2006/relationships/hyperlink" Target="http://en.wikipedia.org/wiki/Species" TargetMode="External"/><Relationship Id="rId13" Type="http://schemas.openxmlformats.org/officeDocument/2006/relationships/hyperlink" Target="http://en.wikipedia.org/wiki/New_Zealand" TargetMode="External"/><Relationship Id="rId18" Type="http://schemas.openxmlformats.org/officeDocument/2006/relationships/hyperlink" Target="http://en.wikipedia.org/wiki/Greek_language" TargetMode="External"/><Relationship Id="rId3" Type="http://schemas.openxmlformats.org/officeDocument/2006/relationships/hyperlink" Target="http://en.wikipedia.org/wiki/Arboreal" TargetMode="External"/><Relationship Id="rId7" Type="http://schemas.openxmlformats.org/officeDocument/2006/relationships/hyperlink" Target="http://en.wikipedia.org/wiki/Erinaceomorpha" TargetMode="External"/><Relationship Id="rId12" Type="http://schemas.openxmlformats.org/officeDocument/2006/relationships/hyperlink" Target="http://en.wikipedia.org/wiki/Africa" TargetMode="External"/><Relationship Id="rId17" Type="http://schemas.openxmlformats.org/officeDocument/2006/relationships/hyperlink" Target="http://en.wikipedia.org/wiki/Middle_English" TargetMode="External"/><Relationship Id="rId2" Type="http://schemas.openxmlformats.org/officeDocument/2006/relationships/slide" Target="../slides/slide78.xml"/><Relationship Id="rId16" Type="http://schemas.openxmlformats.org/officeDocument/2006/relationships/hyperlink" Target="http://en.wikipedia.org/wiki/Nocturnal" TargetMode="External"/><Relationship Id="rId1" Type="http://schemas.openxmlformats.org/officeDocument/2006/relationships/notesMaster" Target="../notesMasters/notesMaster1.xml"/><Relationship Id="rId6" Type="http://schemas.openxmlformats.org/officeDocument/2006/relationships/hyperlink" Target="http://en.wikipedia.org/wiki/Order_(biology)" TargetMode="External"/><Relationship Id="rId11" Type="http://schemas.openxmlformats.org/officeDocument/2006/relationships/hyperlink" Target="http://en.wikipedia.org/wiki/Asia" TargetMode="External"/><Relationship Id="rId5" Type="http://schemas.openxmlformats.org/officeDocument/2006/relationships/hyperlink" Target="http://en.wikipedia.org/wiki/Subfamily" TargetMode="External"/><Relationship Id="rId15" Type="http://schemas.openxmlformats.org/officeDocument/2006/relationships/hyperlink" Target="http://en.wikipedia.org/wiki/North_America" TargetMode="External"/><Relationship Id="rId10" Type="http://schemas.openxmlformats.org/officeDocument/2006/relationships/hyperlink" Target="http://en.wikipedia.org/wiki/Europe" TargetMode="External"/><Relationship Id="rId4" Type="http://schemas.openxmlformats.org/officeDocument/2006/relationships/hyperlink" Target="http://en.wikipedia.org/wiki/Mammal" TargetMode="External"/><Relationship Id="rId9" Type="http://schemas.openxmlformats.org/officeDocument/2006/relationships/hyperlink" Target="http://en.wikipedia.org/wiki/Genus" TargetMode="External"/><Relationship Id="rId14" Type="http://schemas.openxmlformats.org/officeDocument/2006/relationships/hyperlink" Target="http://en.wikipedia.org/wiki/Australi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Southeast_Asia" TargetMode="External"/><Relationship Id="rId13" Type="http://schemas.openxmlformats.org/officeDocument/2006/relationships/hyperlink" Target="http://en.wikipedia.org/wiki/Fruit" TargetMode="External"/><Relationship Id="rId18" Type="http://schemas.openxmlformats.org/officeDocument/2006/relationships/hyperlink" Target="http://en.wikipedia.org/wiki/Cereal" TargetMode="External"/><Relationship Id="rId26" Type="http://schemas.openxmlformats.org/officeDocument/2006/relationships/hyperlink" Target="http://en.wikipedia.org/wiki/Genus" TargetMode="External"/><Relationship Id="rId3" Type="http://schemas.openxmlformats.org/officeDocument/2006/relationships/hyperlink" Target="http://en.wikipedia.org/wiki/Old_World_monkey" TargetMode="External"/><Relationship Id="rId21" Type="http://schemas.openxmlformats.org/officeDocument/2006/relationships/hyperlink" Target="http://en.wikipedia.org/wiki/India" TargetMode="External"/><Relationship Id="rId7" Type="http://schemas.openxmlformats.org/officeDocument/2006/relationships/hyperlink" Target="http://en.wikipedia.org/wiki/Central_Asia" TargetMode="External"/><Relationship Id="rId12" Type="http://schemas.openxmlformats.org/officeDocument/2006/relationships/hyperlink" Target="http://en.wikipedia.org/wiki/Herbivorous" TargetMode="External"/><Relationship Id="rId17" Type="http://schemas.openxmlformats.org/officeDocument/2006/relationships/hyperlink" Target="http://en.wikipedia.org/wiki/Bark" TargetMode="External"/><Relationship Id="rId25" Type="http://schemas.openxmlformats.org/officeDocument/2006/relationships/hyperlink" Target="http://en.wikipedia.org/wiki/Sulawesi" TargetMode="External"/><Relationship Id="rId2" Type="http://schemas.openxmlformats.org/officeDocument/2006/relationships/slide" Target="../slides/slide12.xml"/><Relationship Id="rId16" Type="http://schemas.openxmlformats.org/officeDocument/2006/relationships/hyperlink" Target="http://en.wikipedia.org/wiki/Buds" TargetMode="External"/><Relationship Id="rId20" Type="http://schemas.openxmlformats.org/officeDocument/2006/relationships/hyperlink" Target="http://en.wikipedia.org/wiki/Endemism" TargetMode="External"/><Relationship Id="rId29" Type="http://schemas.openxmlformats.org/officeDocument/2006/relationships/hyperlink" Target="http://en.wikipedia.org/wiki/Togian_Islands" TargetMode="External"/><Relationship Id="rId1" Type="http://schemas.openxmlformats.org/officeDocument/2006/relationships/notesMaster" Target="../notesMasters/notesMaster1.xml"/><Relationship Id="rId6" Type="http://schemas.openxmlformats.org/officeDocument/2006/relationships/hyperlink" Target="http://en.wikipedia.org/wiki/South_Asia" TargetMode="External"/><Relationship Id="rId11" Type="http://schemas.openxmlformats.org/officeDocument/2006/relationships/hyperlink" Target="http://en.wikipedia.org/wiki/Terrestrial_animal" TargetMode="External"/><Relationship Id="rId24" Type="http://schemas.openxmlformats.org/officeDocument/2006/relationships/hyperlink" Target="http://en.wikipedia.org/wiki/Indonesia" TargetMode="External"/><Relationship Id="rId5" Type="http://schemas.openxmlformats.org/officeDocument/2006/relationships/hyperlink" Target="http://en.wikipedia.org/wiki/IUCN_Red_List_of_Threatened_Species" TargetMode="External"/><Relationship Id="rId15" Type="http://schemas.openxmlformats.org/officeDocument/2006/relationships/hyperlink" Target="http://en.wikipedia.org/wiki/Roots" TargetMode="External"/><Relationship Id="rId23" Type="http://schemas.openxmlformats.org/officeDocument/2006/relationships/hyperlink" Target="http://en.wikipedia.org/wiki/Bubalus" TargetMode="External"/><Relationship Id="rId28" Type="http://schemas.openxmlformats.org/officeDocument/2006/relationships/hyperlink" Target="http://en.wikipedia.org/wiki/Wallacea" TargetMode="External"/><Relationship Id="rId10" Type="http://schemas.openxmlformats.org/officeDocument/2006/relationships/hyperlink" Target="http://en.wikipedia.org/wiki/Arboreal" TargetMode="External"/><Relationship Id="rId19" Type="http://schemas.openxmlformats.org/officeDocument/2006/relationships/hyperlink" Target="http://en.wikipedia.org/wiki/Macaque" TargetMode="External"/><Relationship Id="rId31" Type="http://schemas.openxmlformats.org/officeDocument/2006/relationships/hyperlink" Target="http://en.wikipedia.org/wiki/Buru" TargetMode="External"/><Relationship Id="rId4" Type="http://schemas.openxmlformats.org/officeDocument/2006/relationships/hyperlink" Target="http://en.wikipedia.org/wiki/Least_Concern" TargetMode="External"/><Relationship Id="rId9" Type="http://schemas.openxmlformats.org/officeDocument/2006/relationships/hyperlink" Target="http://en.wikipedia.org/wiki/Diurnal_animal" TargetMode="External"/><Relationship Id="rId14" Type="http://schemas.openxmlformats.org/officeDocument/2006/relationships/hyperlink" Target="http://en.wikipedia.org/wiki/Seed" TargetMode="External"/><Relationship Id="rId22" Type="http://schemas.openxmlformats.org/officeDocument/2006/relationships/hyperlink" Target="http://en.wikipedia.org/wiki/Wikipedia:Citation_needed" TargetMode="External"/><Relationship Id="rId27" Type="http://schemas.openxmlformats.org/officeDocument/2006/relationships/hyperlink" Target="http://en.wikipedia.org/wiki/Suidae" TargetMode="External"/><Relationship Id="rId30" Type="http://schemas.openxmlformats.org/officeDocument/2006/relationships/hyperlink" Target="http://en.wikipedia.org/wiki/Sula_Island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Himalayan slopes with all the Indo-Chinese countries form the chief and most typical part of the regions</a:t>
            </a:r>
          </a:p>
          <a:p>
            <a:r>
              <a:rPr lang="en-US" sz="1200" b="1" kern="1200" dirty="0" smtClean="0">
                <a:solidFill>
                  <a:schemeClr val="tx1"/>
                </a:solidFill>
                <a:latin typeface="+mn-lt"/>
                <a:ea typeface="+mn-ea"/>
                <a:cs typeface="+mn-cs"/>
              </a:rPr>
              <a:t>Malayan archipelago:</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Malay Archipelago</a:t>
            </a:r>
            <a:r>
              <a:rPr lang="en-US" sz="1200" kern="1200" dirty="0" smtClean="0">
                <a:solidFill>
                  <a:schemeClr val="tx1"/>
                </a:solidFill>
                <a:latin typeface="+mn-lt"/>
                <a:ea typeface="+mn-ea"/>
                <a:cs typeface="+mn-cs"/>
              </a:rPr>
              <a:t> refers to the </a:t>
            </a:r>
            <a:r>
              <a:rPr lang="en-US" sz="1200" u="sng" kern="1200" dirty="0" smtClean="0">
                <a:solidFill>
                  <a:schemeClr val="tx1"/>
                </a:solidFill>
                <a:latin typeface="+mn-lt"/>
                <a:ea typeface="+mn-ea"/>
                <a:cs typeface="+mn-cs"/>
                <a:hlinkClick r:id="rId3" tooltip="Archipelago"/>
              </a:rPr>
              <a:t>archipelago</a:t>
            </a:r>
            <a:r>
              <a:rPr lang="en-US" sz="1200" kern="1200" dirty="0" smtClean="0">
                <a:solidFill>
                  <a:schemeClr val="tx1"/>
                </a:solidFill>
                <a:latin typeface="+mn-lt"/>
                <a:ea typeface="+mn-ea"/>
                <a:cs typeface="+mn-cs"/>
              </a:rPr>
              <a:t> between mainland </a:t>
            </a:r>
            <a:r>
              <a:rPr lang="en-US" sz="1200" u="sng" kern="1200" dirty="0" smtClean="0">
                <a:solidFill>
                  <a:schemeClr val="tx1"/>
                </a:solidFill>
                <a:latin typeface="+mn-lt"/>
                <a:ea typeface="+mn-ea"/>
                <a:cs typeface="+mn-cs"/>
                <a:hlinkClick r:id="rId4" tooltip="Southeast Asia"/>
              </a:rPr>
              <a:t>Southeastern Asia</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5" tooltip="Australia"/>
              </a:rPr>
              <a:t>Australia</a:t>
            </a:r>
            <a:r>
              <a:rPr lang="en-US" sz="1200" kern="1200" dirty="0" smtClean="0">
                <a:solidFill>
                  <a:schemeClr val="tx1"/>
                </a:solidFill>
                <a:latin typeface="+mn-lt"/>
                <a:ea typeface="+mn-ea"/>
                <a:cs typeface="+mn-cs"/>
              </a:rPr>
              <a:t>.</a:t>
            </a:r>
          </a:p>
          <a:p>
            <a:r>
              <a:rPr lang="en-US" sz="1200" b="1" kern="1200" dirty="0" err="1" smtClean="0">
                <a:solidFill>
                  <a:schemeClr val="tx1"/>
                </a:solidFill>
                <a:latin typeface="+mn-lt"/>
                <a:ea typeface="+mn-ea"/>
                <a:cs typeface="+mn-cs"/>
              </a:rPr>
              <a:t>Archipelago:</a:t>
            </a:r>
            <a:r>
              <a:rPr lang="en-US" sz="1200" kern="1200" dirty="0" err="1" smtClean="0">
                <a:solidFill>
                  <a:schemeClr val="tx1"/>
                </a:solidFill>
                <a:latin typeface="+mn-lt"/>
                <a:ea typeface="+mn-ea"/>
                <a:cs typeface="+mn-cs"/>
              </a:rPr>
              <a:t>Chain</a:t>
            </a:r>
            <a:r>
              <a:rPr lang="en-US" sz="1200" kern="1200" dirty="0" smtClean="0">
                <a:solidFill>
                  <a:schemeClr val="tx1"/>
                </a:solidFill>
                <a:latin typeface="+mn-lt"/>
                <a:ea typeface="+mn-ea"/>
                <a:cs typeface="+mn-cs"/>
              </a:rPr>
              <a:t> or cluster of island</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78FB7D-65C9-4A2A-A378-E137F2610C4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1" i="0" kern="1200" dirty="0" smtClean="0">
                <a:solidFill>
                  <a:schemeClr val="tx1"/>
                </a:solidFill>
                <a:latin typeface="+mn-lt"/>
                <a:ea typeface="+mn-ea"/>
                <a:cs typeface="+mn-cs"/>
              </a:rPr>
              <a:t>Malabar Coast</a:t>
            </a:r>
            <a:r>
              <a:rPr lang="en-US" sz="1200" b="0" i="0" kern="1200" dirty="0" smtClean="0">
                <a:solidFill>
                  <a:schemeClr val="tx1"/>
                </a:solidFill>
                <a:latin typeface="+mn-lt"/>
                <a:ea typeface="+mn-ea"/>
                <a:cs typeface="+mn-cs"/>
              </a:rPr>
              <a:t>,, refers to India's southwestern coast, lying on the narrow coastal plain of </a:t>
            </a:r>
            <a:r>
              <a:rPr lang="en-US" sz="1200" b="0" i="0" u="none" strike="noStrike" kern="1200" dirty="0" smtClean="0">
                <a:solidFill>
                  <a:schemeClr val="tx1"/>
                </a:solidFill>
                <a:latin typeface="+mn-lt"/>
                <a:ea typeface="+mn-ea"/>
                <a:cs typeface="+mn-cs"/>
                <a:hlinkClick r:id="rId3" action="ppaction://hlinkfile"/>
              </a:rPr>
              <a:t>Karnataka</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4" action="ppaction://hlinkfile"/>
              </a:rPr>
              <a:t>Kerala</a:t>
            </a:r>
            <a:r>
              <a:rPr lang="en-US" sz="1200" b="0" i="0" kern="1200" dirty="0" smtClean="0">
                <a:solidFill>
                  <a:schemeClr val="tx1"/>
                </a:solidFill>
                <a:latin typeface="+mn-lt"/>
                <a:ea typeface="+mn-ea"/>
                <a:cs typeface="+mn-cs"/>
              </a:rPr>
              <a:t> states between the </a:t>
            </a:r>
            <a:r>
              <a:rPr lang="en-US" sz="1200" b="0" i="0" u="none" strike="noStrike" kern="1200" dirty="0" smtClean="0">
                <a:solidFill>
                  <a:schemeClr val="tx1"/>
                </a:solidFill>
                <a:latin typeface="+mn-lt"/>
                <a:ea typeface="+mn-ea"/>
                <a:cs typeface="+mn-cs"/>
                <a:hlinkClick r:id="rId5" action="ppaction://hlinkfile"/>
              </a:rPr>
              <a:t>Western Ghats</a:t>
            </a:r>
            <a:r>
              <a:rPr lang="en-US" sz="1200" b="0" i="0" kern="1200" dirty="0" smtClean="0">
                <a:solidFill>
                  <a:schemeClr val="tx1"/>
                </a:solidFill>
                <a:latin typeface="+mn-lt"/>
                <a:ea typeface="+mn-ea"/>
                <a:cs typeface="+mn-cs"/>
              </a:rPr>
              <a:t> range and the </a:t>
            </a:r>
            <a:r>
              <a:rPr lang="en-US" sz="1200" b="0" i="0" u="none" strike="noStrike" kern="1200" dirty="0" smtClean="0">
                <a:solidFill>
                  <a:schemeClr val="tx1"/>
                </a:solidFill>
                <a:latin typeface="+mn-lt"/>
                <a:ea typeface="+mn-ea"/>
                <a:cs typeface="+mn-cs"/>
                <a:hlinkClick r:id="rId6" action="ppaction://hlinkfile"/>
              </a:rPr>
              <a:t>Arabian Sea</a:t>
            </a:r>
            <a:endParaRPr lang="en-US" sz="1200" b="0" i="0" u="none" strike="noStrike" kern="1200" dirty="0" smtClean="0">
              <a:solidFill>
                <a:schemeClr val="tx1"/>
              </a:solidFill>
              <a:latin typeface="+mn-lt"/>
              <a:ea typeface="+mn-ea"/>
              <a:cs typeface="+mn-cs"/>
            </a:endParaRPr>
          </a:p>
          <a:p>
            <a:r>
              <a:rPr lang="en-US" dirty="0" smtClean="0"/>
              <a:t>The Indian Himalayas cover a vast area along the northern frontiers of the country and span five Indian States -- </a:t>
            </a:r>
            <a:r>
              <a:rPr lang="en-US" dirty="0" smtClean="0">
                <a:hlinkClick r:id="rId7"/>
              </a:rPr>
              <a:t>Jammu and Kashmir </a:t>
            </a:r>
            <a:r>
              <a:rPr lang="en-US" dirty="0" smtClean="0"/>
              <a:t>, </a:t>
            </a:r>
            <a:r>
              <a:rPr lang="en-US" dirty="0" smtClean="0">
                <a:hlinkClick r:id="rId7"/>
              </a:rPr>
              <a:t>Himachal Pradesh</a:t>
            </a:r>
            <a:r>
              <a:rPr lang="en-US" dirty="0" smtClean="0"/>
              <a:t>, </a:t>
            </a:r>
            <a:r>
              <a:rPr lang="en-US" dirty="0" smtClean="0">
                <a:hlinkClick r:id="rId7"/>
              </a:rPr>
              <a:t>Uttar Pradesh</a:t>
            </a:r>
            <a:r>
              <a:rPr lang="en-US" dirty="0" smtClean="0"/>
              <a:t>, </a:t>
            </a:r>
            <a:r>
              <a:rPr lang="en-US" dirty="0" smtClean="0">
                <a:hlinkClick r:id="rId7"/>
              </a:rPr>
              <a:t>Sikkim</a:t>
            </a:r>
            <a:r>
              <a:rPr lang="en-US" dirty="0" smtClean="0"/>
              <a:t> and </a:t>
            </a:r>
            <a:r>
              <a:rPr lang="en-US" dirty="0" smtClean="0">
                <a:hlinkClick r:id="rId7"/>
              </a:rPr>
              <a:t>Arunachal Pradesh</a:t>
            </a:r>
            <a:r>
              <a:rPr lang="en-US" dirty="0" smtClean="0"/>
              <a:t> -- from west to east</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 340 miles long, Kerala's Malabar </a:t>
            </a:r>
            <a:r>
              <a:rPr lang="en-US" dirty="0" err="1" smtClean="0"/>
              <a:t>Coast:The</a:t>
            </a:r>
            <a:r>
              <a:rPr lang="en-US" dirty="0" smtClean="0"/>
              <a:t> Indian Himalayas cover a vast area along the northern frontiers of the country and span five Indian States -- </a:t>
            </a:r>
            <a:r>
              <a:rPr lang="en-US" dirty="0" smtClean="0">
                <a:hlinkClick r:id="rId3" action="ppaction://hlinkfile"/>
              </a:rPr>
              <a:t>Jammu and Kashmir </a:t>
            </a:r>
            <a:r>
              <a:rPr lang="en-US" dirty="0" smtClean="0"/>
              <a:t>, </a:t>
            </a:r>
            <a:r>
              <a:rPr lang="en-US" dirty="0" smtClean="0">
                <a:hlinkClick r:id="rId3" action="ppaction://hlinkfile"/>
              </a:rPr>
              <a:t>Himachal Pradesh</a:t>
            </a:r>
            <a:r>
              <a:rPr lang="en-US" dirty="0" smtClean="0"/>
              <a:t>, </a:t>
            </a:r>
            <a:r>
              <a:rPr lang="en-US" dirty="0" smtClean="0">
                <a:hlinkClick r:id="rId3" action="ppaction://hlinkfile"/>
              </a:rPr>
              <a:t>Uttar Pradesh</a:t>
            </a:r>
            <a:r>
              <a:rPr lang="en-US" dirty="0" smtClean="0"/>
              <a:t>, </a:t>
            </a:r>
            <a:r>
              <a:rPr lang="en-US" dirty="0" smtClean="0">
                <a:hlinkClick r:id="rId3" action="ppaction://hlinkfile"/>
              </a:rPr>
              <a:t>Sikkim</a:t>
            </a:r>
            <a:r>
              <a:rPr lang="en-US" dirty="0" smtClean="0"/>
              <a:t> and </a:t>
            </a:r>
            <a:r>
              <a:rPr lang="en-US" dirty="0" smtClean="0">
                <a:hlinkClick r:id="rId3" action="ppaction://hlinkfile"/>
              </a:rPr>
              <a:t>Arunachal Pradesh</a:t>
            </a:r>
            <a:r>
              <a:rPr lang="en-US" dirty="0" smtClean="0"/>
              <a:t> </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With increase in altitude in the western part of the Himalayan sub region, the tropical forests merge into the temperate type. </a:t>
            </a:r>
            <a:endParaRPr lang="en-US" sz="2000"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bg2">
                    <a:lumMod val="50000"/>
                  </a:schemeClr>
                </a:solidFill>
              </a:rPr>
              <a:t>The Asian elephant</a:t>
            </a:r>
            <a:r>
              <a:rPr lang="en-US" dirty="0" smtClean="0"/>
              <a:t>, </a:t>
            </a:r>
            <a:r>
              <a:rPr lang="en-US" i="1" dirty="0" err="1" smtClean="0"/>
              <a:t>Elephas</a:t>
            </a:r>
            <a:r>
              <a:rPr lang="en-US" i="1" dirty="0" smtClean="0"/>
              <a:t> </a:t>
            </a:r>
            <a:r>
              <a:rPr lang="en-US" i="1" dirty="0" err="1" smtClean="0"/>
              <a:t>maximus</a:t>
            </a:r>
            <a:r>
              <a:rPr lang="en-US" dirty="0" smtClean="0"/>
              <a:t>, is smaller than the African. It has smaller ears, and typically, only the males have large external tusks. further subspecies was identified on </a:t>
            </a:r>
            <a:r>
              <a:rPr lang="en-US" dirty="0" smtClean="0">
                <a:hlinkClick r:id="rId3" action="ppaction://hlinkfile"/>
              </a:rPr>
              <a:t>Borneo</a:t>
            </a:r>
            <a:r>
              <a:rPr lang="en-US" dirty="0" smtClean="0"/>
              <a:t>. Named the </a:t>
            </a:r>
            <a:r>
              <a:rPr lang="en-US" dirty="0" smtClean="0">
                <a:hlinkClick r:id="rId4" action="ppaction://hlinkfile" tooltip="Borneo pygmy elephant"/>
              </a:rPr>
              <a:t>Borneo pygmy elephant</a:t>
            </a:r>
            <a:r>
              <a:rPr lang="en-US" dirty="0" smtClean="0"/>
              <a:t>, it is smaller and tamer than any other Asian elephants. It also has relatively larger ears, longer tail and straighter tusks.</a:t>
            </a:r>
          </a:p>
          <a:p>
            <a:r>
              <a:rPr lang="en-US" b="1" dirty="0" err="1" smtClean="0">
                <a:solidFill>
                  <a:schemeClr val="bg2">
                    <a:lumMod val="50000"/>
                  </a:schemeClr>
                </a:solidFill>
              </a:rPr>
              <a:t>BISON:</a:t>
            </a:r>
            <a:r>
              <a:rPr lang="en-US" dirty="0" err="1" smtClean="0"/>
              <a:t>They</a:t>
            </a:r>
            <a:r>
              <a:rPr lang="en-US" dirty="0" smtClean="0"/>
              <a:t> are the heaviest and most powerful of all wild cattle, and are among the </a:t>
            </a:r>
            <a:r>
              <a:rPr lang="en-US" dirty="0" smtClean="0">
                <a:hlinkClick r:id="rId5" action="ppaction://hlinkfile" tooltip="Largest living things"/>
              </a:rPr>
              <a:t>largest living land animals</a:t>
            </a:r>
            <a:r>
              <a:rPr lang="en-US" dirty="0" smtClean="0"/>
              <a:t>; only elephants, rhinos and hippos consistently grow larger, and the weight of gaur may equal or even surpass that of a </a:t>
            </a:r>
            <a:r>
              <a:rPr lang="en-US" dirty="0" smtClean="0">
                <a:hlinkClick r:id="rId6" action="ppaction://hlinkfile"/>
              </a:rPr>
              <a:t>giraffe</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Indian Peacock </a:t>
            </a:r>
            <a:r>
              <a:rPr lang="en-US" i="1" dirty="0" err="1" smtClean="0"/>
              <a:t>Pavo</a:t>
            </a:r>
            <a:r>
              <a:rPr lang="en-US" i="1" dirty="0" smtClean="0"/>
              <a:t> </a:t>
            </a:r>
            <a:r>
              <a:rPr lang="en-US" i="1" dirty="0" err="1" smtClean="0"/>
              <a:t>cristatus</a:t>
            </a:r>
            <a:r>
              <a:rPr lang="en-US" dirty="0" smtClean="0"/>
              <a:t>, a resident breeder in the </a:t>
            </a:r>
            <a:r>
              <a:rPr lang="en-US" dirty="0" smtClean="0">
                <a:hlinkClick r:id="rId3" action="ppaction://hlinkfile"/>
              </a:rPr>
              <a:t>South Asia</a:t>
            </a:r>
            <a:r>
              <a:rPr lang="en-US" dirty="0" smtClean="0"/>
              <a:t>. The peacock is designated as the </a:t>
            </a:r>
            <a:r>
              <a:rPr lang="en-US" dirty="0" smtClean="0">
                <a:hlinkClick r:id="rId4" action="ppaction://hlinkfile" tooltip="National bird"/>
              </a:rPr>
              <a:t>national bird</a:t>
            </a:r>
            <a:r>
              <a:rPr lang="en-US" dirty="0" smtClean="0"/>
              <a:t> of </a:t>
            </a:r>
            <a:r>
              <a:rPr lang="en-US" dirty="0" smtClean="0">
                <a:hlinkClick r:id="rId5" action="ppaction://hlinkfile"/>
              </a:rPr>
              <a:t>India</a:t>
            </a:r>
            <a:r>
              <a:rPr lang="en-US" dirty="0" smtClean="0"/>
              <a:t> and the provincial bird of the </a:t>
            </a:r>
            <a:r>
              <a:rPr lang="en-US" dirty="0" smtClean="0">
                <a:hlinkClick r:id="rId6" action="ppaction://hlinkfile" tooltip="Punjab (India)"/>
              </a:rPr>
              <a:t>Punjab</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7" action="ppaction://hlinkfile"/>
              </a:rPr>
              <a:t>Green Peafowl</a:t>
            </a:r>
            <a:r>
              <a:rPr lang="en-US" dirty="0" smtClean="0"/>
              <a:t>, </a:t>
            </a:r>
            <a:r>
              <a:rPr lang="en-US" i="1" dirty="0" err="1" smtClean="0"/>
              <a:t>Pavo</a:t>
            </a:r>
            <a:r>
              <a:rPr lang="en-US" i="1" dirty="0" smtClean="0"/>
              <a:t> </a:t>
            </a:r>
            <a:r>
              <a:rPr lang="en-US" i="1" dirty="0" err="1" smtClean="0"/>
              <a:t>muticus</a:t>
            </a:r>
            <a:r>
              <a:rPr lang="en-US" dirty="0" smtClean="0"/>
              <a:t>. Breeds from </a:t>
            </a:r>
            <a:r>
              <a:rPr lang="en-US" dirty="0" smtClean="0">
                <a:hlinkClick r:id="rId8" action="ppaction://hlinkfile"/>
              </a:rPr>
              <a:t>Burma</a:t>
            </a:r>
            <a:r>
              <a:rPr lang="en-US" dirty="0" smtClean="0"/>
              <a:t> east to </a:t>
            </a:r>
            <a:r>
              <a:rPr lang="en-US" dirty="0" smtClean="0">
                <a:hlinkClick r:id="rId9" action="ppaction://hlinkfile" tooltip="Java (island)"/>
              </a:rPr>
              <a:t>Java</a:t>
            </a:r>
            <a:r>
              <a:rPr lang="en-US" dirty="0" smtClean="0"/>
              <a:t>. The </a:t>
            </a:r>
            <a:r>
              <a:rPr lang="en-US" dirty="0" smtClean="0">
                <a:hlinkClick r:id="rId10" action="ppaction://hlinkfile" tooltip="IUCN"/>
              </a:rPr>
              <a:t>IUCN</a:t>
            </a:r>
            <a:r>
              <a:rPr lang="en-US" dirty="0" smtClean="0"/>
              <a:t> lists the Green Peafowl as vulnerable to extinction due to hunting and a reduction in extent and quality of </a:t>
            </a:r>
            <a:r>
              <a:rPr lang="en-US" dirty="0" smtClean="0">
                <a:hlinkClick r:id="rId11" action="ppaction://hlinkfile" tooltip="Habitat loss"/>
              </a:rPr>
              <a:t>habitat</a:t>
            </a:r>
            <a:r>
              <a:rPr lang="en-US" dirty="0" smtClean="0"/>
              <a:t>. blue-green or green colored plumage. The peacock tail ("train") is not the tail quill feathers but the highly elongated upper tail </a:t>
            </a:r>
            <a:r>
              <a:rPr lang="en-US" dirty="0" smtClean="0">
                <a:hlinkClick r:id="rId12" action="ppaction://hlinkfile" tooltip="Covert feather"/>
              </a:rPr>
              <a:t>coverts</a:t>
            </a:r>
            <a:r>
              <a:rPr lang="en-US" dirty="0" smtClean="0"/>
              <a:t>. The "eyes" are best seen when the peacock fans its tail. Both species have a crest atop the head. The peafowl are forest birds that nest on the ground but roost in trees. They are terrestrial feeders.</a:t>
            </a:r>
          </a:p>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Antelope</a:t>
            </a:r>
            <a:r>
              <a:rPr lang="en-US" dirty="0" smtClean="0"/>
              <a:t> is a term referring to many </a:t>
            </a:r>
            <a:r>
              <a:rPr lang="en-US" dirty="0" smtClean="0">
                <a:hlinkClick r:id="rId3" action="ppaction://hlinkfile"/>
              </a:rPr>
              <a:t>even-toed ungulate</a:t>
            </a:r>
            <a:r>
              <a:rPr lang="en-US" dirty="0" smtClean="0"/>
              <a:t> species. many other </a:t>
            </a:r>
            <a:r>
              <a:rPr lang="en-US" dirty="0" smtClean="0">
                <a:hlinkClick r:id="rId4" action="ppaction://hlinkfile" tooltip="Herbivore"/>
              </a:rPr>
              <a:t>herbivores</a:t>
            </a:r>
            <a:r>
              <a:rPr lang="en-US" dirty="0" smtClean="0"/>
              <a:t>, antelopes rely on keen senses to avoid predators</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Python</a:t>
            </a:r>
            <a:r>
              <a:rPr lang="en-US" dirty="0" smtClean="0"/>
              <a:t> is a common name for a member of </a:t>
            </a:r>
            <a:r>
              <a:rPr lang="en-US" i="1" dirty="0" smtClean="0">
                <a:hlinkClick r:id="rId3" action="ppaction://hlinkfile" tooltip="Python (genus)"/>
              </a:rPr>
              <a:t>Python</a:t>
            </a:r>
            <a:r>
              <a:rPr lang="en-US" dirty="0" smtClean="0">
                <a:hlinkClick r:id="rId3" action="ppaction://hlinkfile" tooltip="Python (genus)"/>
              </a:rPr>
              <a:t> (genus)</a:t>
            </a:r>
            <a:r>
              <a:rPr lang="en-US" dirty="0" smtClean="0"/>
              <a:t>, or more generally for any </a:t>
            </a:r>
            <a:r>
              <a:rPr lang="en-US" b="1" dirty="0" smtClean="0"/>
              <a:t>Python</a:t>
            </a:r>
            <a:r>
              <a:rPr lang="en-US" dirty="0" smtClean="0"/>
              <a:t> is a common name for a member of </a:t>
            </a:r>
            <a:r>
              <a:rPr lang="en-US" i="1" dirty="0" smtClean="0">
                <a:hlinkClick r:id="rId3" action="ppaction://hlinkfile" tooltip="Python (genus)"/>
              </a:rPr>
              <a:t>Python</a:t>
            </a:r>
            <a:r>
              <a:rPr lang="en-US" dirty="0" smtClean="0">
                <a:hlinkClick r:id="rId3" action="ppaction://hlinkfile" tooltip="Python (genus)"/>
              </a:rPr>
              <a:t> (genus)</a:t>
            </a:r>
            <a:r>
              <a:rPr lang="en-US" dirty="0" smtClean="0"/>
              <a:t>, or more generally for any member of the family </a:t>
            </a:r>
            <a:r>
              <a:rPr lang="en-US" dirty="0" err="1" smtClean="0">
                <a:hlinkClick r:id="rId4" action="ppaction://hlinkfile"/>
              </a:rPr>
              <a:t>Pythonidae</a:t>
            </a:r>
            <a:r>
              <a:rPr lang="en-US" dirty="0" smtClean="0"/>
              <a:t>, the family to which the python genus belongs.</a:t>
            </a:r>
          </a:p>
          <a:p>
            <a:r>
              <a:rPr lang="en-US" b="1" i="1" dirty="0" err="1" smtClean="0"/>
              <a:t>Gloydius</a:t>
            </a:r>
            <a:r>
              <a:rPr lang="en-US" b="1" i="1" dirty="0" smtClean="0"/>
              <a:t> </a:t>
            </a:r>
            <a:r>
              <a:rPr lang="en-US" b="1" i="1" dirty="0" err="1" smtClean="0"/>
              <a:t>himalayanus</a:t>
            </a:r>
            <a:r>
              <a:rPr lang="en-US" dirty="0" smtClean="0"/>
              <a:t> is a </a:t>
            </a:r>
            <a:r>
              <a:rPr lang="en-US" dirty="0" smtClean="0">
                <a:hlinkClick r:id="rId5" action="ppaction://hlinkfile" tooltip="Venomous snake"/>
              </a:rPr>
              <a:t>venomous</a:t>
            </a:r>
            <a:r>
              <a:rPr lang="en-US" dirty="0" smtClean="0"/>
              <a:t> </a:t>
            </a:r>
            <a:r>
              <a:rPr lang="en-US" dirty="0" err="1" smtClean="0">
                <a:hlinkClick r:id="rId6" action="ppaction://hlinkfile" tooltip="Crotalinae"/>
              </a:rPr>
              <a:t>pitviper</a:t>
            </a:r>
            <a:r>
              <a:rPr lang="en-US" dirty="0" smtClean="0"/>
              <a:t> </a:t>
            </a:r>
            <a:r>
              <a:rPr lang="en-US" dirty="0" smtClean="0">
                <a:hlinkClick r:id="rId7" action="ppaction://hlinkfile"/>
              </a:rPr>
              <a:t>species</a:t>
            </a:r>
            <a:r>
              <a:rPr lang="en-US" dirty="0" smtClean="0"/>
              <a:t> found along the southern slopes of the </a:t>
            </a:r>
            <a:r>
              <a:rPr lang="en-US" dirty="0" smtClean="0">
                <a:hlinkClick r:id="rId8" action="ppaction://hlinkfile"/>
              </a:rPr>
              <a:t>Himalayas</a:t>
            </a:r>
            <a:r>
              <a:rPr lang="en-US" dirty="0" smtClean="0"/>
              <a:t> in </a:t>
            </a:r>
            <a:r>
              <a:rPr lang="en-US" dirty="0" smtClean="0">
                <a:hlinkClick r:id="rId9" action="ppaction://hlinkfile"/>
              </a:rPr>
              <a:t>Pakistan</a:t>
            </a:r>
            <a:r>
              <a:rPr lang="en-US" dirty="0" smtClean="0"/>
              <a:t>, </a:t>
            </a:r>
            <a:r>
              <a:rPr lang="en-US" dirty="0" smtClean="0">
                <a:hlinkClick r:id="rId10" action="ppaction://hlinkfile"/>
              </a:rPr>
              <a:t>India</a:t>
            </a:r>
            <a:r>
              <a:rPr lang="en-US" dirty="0" smtClean="0"/>
              <a:t> and </a:t>
            </a:r>
            <a:r>
              <a:rPr lang="en-US" dirty="0" smtClean="0">
                <a:hlinkClick r:id="rId11" action="ppaction://hlinkfile"/>
              </a:rPr>
              <a:t>Nepal</a:t>
            </a:r>
            <a:r>
              <a:rPr lang="en-US" dirty="0" smtClean="0"/>
              <a:t>. </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Laos is mountainous, sparsely populated, and landlocked between Vietnam, Cambodia, and Thailand</a:t>
            </a:r>
          </a:p>
          <a:p>
            <a:pPr>
              <a:buFont typeface="Arial" pitchFamily="34" charset="0"/>
              <a:buChar char="•"/>
            </a:pPr>
            <a:r>
              <a:rPr lang="en-US" sz="1200" b="1" dirty="0" smtClean="0">
                <a:latin typeface="Times New Roman" pitchFamily="18" charset="0"/>
                <a:cs typeface="Times New Roman" pitchFamily="18" charset="0"/>
              </a:rPr>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It is a varied land with highlands and populous lowlands</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Silk Road extending from southern and eastern </a:t>
            </a:r>
            <a:r>
              <a:rPr lang="en-US" sz="1200" u="sng" kern="1200" dirty="0" smtClean="0">
                <a:solidFill>
                  <a:schemeClr val="tx1"/>
                </a:solidFill>
                <a:latin typeface="+mn-lt"/>
                <a:ea typeface="+mn-ea"/>
                <a:cs typeface="+mn-cs"/>
                <a:hlinkClick r:id="rId3"/>
              </a:rPr>
              <a:t>Europe</a:t>
            </a:r>
            <a:r>
              <a:rPr lang="en-US" sz="1200" kern="1200" dirty="0" smtClean="0">
                <a:solidFill>
                  <a:schemeClr val="tx1"/>
                </a:solidFill>
                <a:latin typeface="+mn-lt"/>
                <a:ea typeface="+mn-ea"/>
                <a:cs typeface="+mn-cs"/>
              </a:rPr>
              <a:t> through </a:t>
            </a:r>
            <a:r>
              <a:rPr lang="en-US" sz="1200" u="sng" kern="1200" dirty="0" smtClean="0">
                <a:solidFill>
                  <a:schemeClr val="tx1"/>
                </a:solidFill>
                <a:latin typeface="+mn-lt"/>
                <a:ea typeface="+mn-ea"/>
                <a:cs typeface="+mn-cs"/>
                <a:hlinkClick r:id="rId4"/>
              </a:rPr>
              <a:t>Egypt</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Somalia</a:t>
            </a:r>
            <a:r>
              <a:rPr lang="en-US" sz="1200" kern="1200" dirty="0" smtClean="0">
                <a:solidFill>
                  <a:schemeClr val="tx1"/>
                </a:solidFill>
                <a:latin typeface="+mn-lt"/>
                <a:ea typeface="+mn-ea"/>
                <a:cs typeface="+mn-cs"/>
              </a:rPr>
              <a:t>, the </a:t>
            </a:r>
            <a:r>
              <a:rPr lang="en-US" sz="1200" u="sng" kern="1200" dirty="0" smtClean="0">
                <a:solidFill>
                  <a:schemeClr val="tx1"/>
                </a:solidFill>
                <a:latin typeface="+mn-lt"/>
                <a:ea typeface="+mn-ea"/>
                <a:cs typeface="+mn-cs"/>
                <a:hlinkClick r:id="rId6"/>
              </a:rPr>
              <a:t>Arabian Peninsula</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7"/>
              </a:rPr>
              <a:t>Iran</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8"/>
              </a:rPr>
              <a:t>Central Asia</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tooltip="Ancient India"/>
              </a:rPr>
              <a:t>Ancient India</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10" tooltip="Java-Indonesia"/>
              </a:rPr>
              <a:t>Java-Indonesia</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1"/>
              </a:rPr>
              <a:t>Vietnam</a:t>
            </a:r>
            <a:r>
              <a:rPr lang="en-US" sz="1200" kern="1200" dirty="0" smtClean="0">
                <a:solidFill>
                  <a:schemeClr val="tx1"/>
                </a:solidFill>
                <a:latin typeface="+mn-lt"/>
                <a:ea typeface="+mn-ea"/>
                <a:cs typeface="+mn-cs"/>
              </a:rPr>
              <a:t> until it reaches </a:t>
            </a:r>
            <a:r>
              <a:rPr lang="en-US" sz="1200" u="sng" kern="1200" dirty="0" smtClean="0">
                <a:solidFill>
                  <a:schemeClr val="tx1"/>
                </a:solidFill>
                <a:latin typeface="+mn-lt"/>
                <a:ea typeface="+mn-ea"/>
                <a:cs typeface="+mn-cs"/>
                <a:hlinkClick r:id="rId12"/>
              </a:rPr>
              <a:t>China</a:t>
            </a:r>
            <a:r>
              <a:rPr lang="en-US" sz="1200" kern="1200" dirty="0" smtClean="0">
                <a:solidFill>
                  <a:schemeClr val="tx1"/>
                </a:solidFill>
                <a:latin typeface="+mn-lt"/>
                <a:ea typeface="+mn-ea"/>
                <a:cs typeface="+mn-cs"/>
              </a:rPr>
              <a:t>. The land routes are red, and the water routes are blue.</a:t>
            </a:r>
          </a:p>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Precipitation tends to occur during the southwest monsoon</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 The average is 30°C in winter and 30°C in summer</a:t>
            </a:r>
          </a:p>
        </p:txBody>
      </p:sp>
      <p:sp>
        <p:nvSpPr>
          <p:cNvPr id="4" name="Slide Number Placeholder 3"/>
          <p:cNvSpPr>
            <a:spLocks noGrp="1"/>
          </p:cNvSpPr>
          <p:nvPr>
            <p:ph type="sldNum" sz="quarter" idx="10"/>
          </p:nvPr>
        </p:nvSpPr>
        <p:spPr/>
        <p:txBody>
          <a:bodyPr/>
          <a:lstStyle/>
          <a:p>
            <a:fld id="{1778FB7D-65C9-4A2A-A378-E137F2610C4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Indian Rhinoceros</a:t>
            </a:r>
            <a:r>
              <a:rPr lang="en-US" dirty="0" smtClean="0"/>
              <a:t> (</a:t>
            </a:r>
            <a:r>
              <a:rPr lang="en-US" i="1" dirty="0" smtClean="0"/>
              <a:t>Rhinoceros </a:t>
            </a:r>
            <a:r>
              <a:rPr lang="en-US" i="1" dirty="0" err="1" smtClean="0"/>
              <a:t>unicornis</a:t>
            </a:r>
            <a:r>
              <a:rPr lang="en-US" dirty="0" smtClean="0"/>
              <a:t>) is also called </a:t>
            </a:r>
            <a:r>
              <a:rPr lang="en-US" b="1" dirty="0" smtClean="0"/>
              <a:t>Greater One-horned Rhinoceros</a:t>
            </a:r>
            <a:r>
              <a:rPr lang="en-US" dirty="0" smtClean="0"/>
              <a:t> and </a:t>
            </a:r>
            <a:r>
              <a:rPr lang="en-US" b="1" dirty="0" smtClean="0"/>
              <a:t>Asian One-horned Rhinoceros</a:t>
            </a:r>
            <a:r>
              <a:rPr lang="en-US" dirty="0" smtClean="0"/>
              <a:t> and belongs to the </a:t>
            </a:r>
            <a:r>
              <a:rPr lang="en-US" dirty="0" err="1" smtClean="0">
                <a:hlinkClick r:id="rId3" action="ppaction://hlinkfile" tooltip="Rhinocerotidae"/>
              </a:rPr>
              <a:t>Rhinocerotidae</a:t>
            </a:r>
            <a:r>
              <a:rPr lang="en-US" dirty="0" smtClean="0"/>
              <a:t> family. Listed as a </a:t>
            </a:r>
            <a:r>
              <a:rPr lang="en-US" dirty="0" smtClean="0">
                <a:hlinkClick r:id="rId4" action="ppaction://hlinkfile"/>
              </a:rPr>
              <a:t>vulnerable species</a:t>
            </a:r>
            <a:r>
              <a:rPr lang="en-US" dirty="0" smtClean="0"/>
              <a:t>. Weighing between 2260 kg and 3000 kg, it is the fourth largest land animal and has a single horn, which measures 20 to 57 cm (7.9 to 22 in) in length. Found in northern </a:t>
            </a:r>
            <a:r>
              <a:rPr lang="en-US" dirty="0" smtClean="0">
                <a:hlinkClick r:id="rId5" action="ppaction://hlinkfile"/>
              </a:rPr>
              <a:t>Uttar Pradesh</a:t>
            </a:r>
            <a:r>
              <a:rPr lang="en-US" dirty="0" smtClean="0"/>
              <a:t>, northern </a:t>
            </a:r>
            <a:r>
              <a:rPr lang="en-US" dirty="0" smtClean="0">
                <a:hlinkClick r:id="rId6" action="ppaction://hlinkfile"/>
              </a:rPr>
              <a:t>Bihar</a:t>
            </a:r>
            <a:r>
              <a:rPr lang="en-US" dirty="0" smtClean="0"/>
              <a:t>, northern </a:t>
            </a:r>
            <a:r>
              <a:rPr lang="en-US" dirty="0" smtClean="0">
                <a:hlinkClick r:id="rId7" action="ppaction://hlinkfile"/>
              </a:rPr>
              <a:t>Bengal</a:t>
            </a:r>
            <a:r>
              <a:rPr lang="en-US" dirty="0" smtClean="0"/>
              <a:t>, and in the </a:t>
            </a:r>
            <a:r>
              <a:rPr lang="en-US" dirty="0" smtClean="0">
                <a:hlinkClick r:id="rId8" action="ppaction://hlinkfile" tooltip="Brahmaputra Valley"/>
              </a:rPr>
              <a:t>Brahmaputra Valley</a:t>
            </a:r>
            <a:r>
              <a:rPr lang="en-US" dirty="0" smtClean="0"/>
              <a:t> of </a:t>
            </a:r>
            <a:r>
              <a:rPr lang="en-US" dirty="0" smtClean="0">
                <a:hlinkClick r:id="rId9" action="ppaction://hlinkfile"/>
              </a:rPr>
              <a:t>Assam</a:t>
            </a:r>
            <a:r>
              <a:rPr lang="en-US" dirty="0" smtClean="0"/>
              <a:t>.</a:t>
            </a:r>
            <a:r>
              <a:rPr lang="en-US" baseline="30000" dirty="0" smtClean="0">
                <a:hlinkClick r:id="" action="ppaction://hlinkfile"/>
              </a:rPr>
              <a:t>[7]</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gibbons inhabit regions of Assam, Myanmar, the Indochinese peninsula, and the Greater </a:t>
            </a:r>
            <a:r>
              <a:rPr lang="en-US" dirty="0" err="1" smtClean="0"/>
              <a:t>Sunda</a:t>
            </a:r>
            <a:r>
              <a:rPr lang="en-US" dirty="0" smtClean="0"/>
              <a:t> Islands; while the orangutan is restricted to Sumatra and Borneo, where it is in danger of extinction</a:t>
            </a:r>
          </a:p>
          <a:p>
            <a:r>
              <a:rPr lang="en-US" b="1" dirty="0" smtClean="0"/>
              <a:t>Gibbons</a:t>
            </a:r>
            <a:r>
              <a:rPr lang="en-US" dirty="0" smtClean="0"/>
              <a:t> are </a:t>
            </a:r>
            <a:r>
              <a:rPr lang="en-US" dirty="0" smtClean="0">
                <a:hlinkClick r:id="rId3" action="ppaction://hlinkfile" tooltip="Ape"/>
              </a:rPr>
              <a:t>apes</a:t>
            </a:r>
            <a:r>
              <a:rPr lang="en-US" dirty="0" smtClean="0"/>
              <a:t> in the </a:t>
            </a:r>
            <a:r>
              <a:rPr lang="en-US" dirty="0" smtClean="0">
                <a:hlinkClick r:id="rId4" action="ppaction://hlinkfile" tooltip="Family (biology)"/>
              </a:rPr>
              <a:t>family</a:t>
            </a:r>
            <a:r>
              <a:rPr lang="en-US" dirty="0" smtClean="0"/>
              <a:t> </a:t>
            </a:r>
            <a:r>
              <a:rPr lang="en-US" b="1" dirty="0" err="1" smtClean="0"/>
              <a:t>Hylobatidae</a:t>
            </a:r>
            <a:r>
              <a:rPr lang="en-US" dirty="0" smtClean="0"/>
              <a:t> . Gibbons occur in tropical and subtropical rainforests from northeast </a:t>
            </a:r>
            <a:r>
              <a:rPr lang="en-US" dirty="0" smtClean="0">
                <a:hlinkClick r:id="rId5" action="ppaction://hlinkfile"/>
              </a:rPr>
              <a:t>India</a:t>
            </a:r>
            <a:r>
              <a:rPr lang="en-US" dirty="0" smtClean="0"/>
              <a:t> to </a:t>
            </a:r>
            <a:r>
              <a:rPr lang="en-US" dirty="0" smtClean="0">
                <a:hlinkClick r:id="rId6" action="ppaction://hlinkfile"/>
              </a:rPr>
              <a:t>Indonesia</a:t>
            </a:r>
            <a:r>
              <a:rPr lang="en-US" dirty="0" smtClean="0"/>
              <a:t> and north to southern </a:t>
            </a:r>
            <a:r>
              <a:rPr lang="en-US" dirty="0" smtClean="0">
                <a:hlinkClick r:id="rId7" action="ppaction://hlinkfile"/>
              </a:rPr>
              <a:t>China</a:t>
            </a:r>
            <a:r>
              <a:rPr lang="en-US" dirty="0" smtClean="0"/>
              <a:t>, including the islands of </a:t>
            </a:r>
            <a:r>
              <a:rPr lang="en-US" dirty="0" smtClean="0">
                <a:hlinkClick r:id="rId8" action="ppaction://hlinkfile"/>
              </a:rPr>
              <a:t>Sumatra</a:t>
            </a:r>
            <a:r>
              <a:rPr lang="en-US" dirty="0" smtClean="0"/>
              <a:t>, </a:t>
            </a:r>
            <a:r>
              <a:rPr lang="en-US" dirty="0" smtClean="0">
                <a:hlinkClick r:id="rId9" action="ppaction://hlinkfile"/>
              </a:rPr>
              <a:t>Borneo</a:t>
            </a:r>
            <a:r>
              <a:rPr lang="en-US" dirty="0" smtClean="0"/>
              <a:t> and </a:t>
            </a:r>
            <a:r>
              <a:rPr lang="en-US" dirty="0" smtClean="0">
                <a:hlinkClick r:id="rId10" action="ppaction://hlinkfile" tooltip="Java (island)"/>
              </a:rPr>
              <a:t>Java</a:t>
            </a:r>
            <a:r>
              <a:rPr lang="en-US" dirty="0" smtClean="0"/>
              <a:t>. They can also make leaps of up to 8 m (26 ft), and walk </a:t>
            </a:r>
            <a:r>
              <a:rPr lang="en-US" dirty="0" err="1" smtClean="0"/>
              <a:t>bipedally</a:t>
            </a:r>
            <a:r>
              <a:rPr lang="en-US" dirty="0" smtClean="0"/>
              <a:t> with their arms raised for balance. They are the fastest and most agile of all tree-dwelling, non-flying mammals</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Turtle</a:t>
            </a:r>
            <a:r>
              <a:rPr lang="en-US" baseline="0" dirty="0" smtClean="0"/>
              <a:t> …shell is stream lined ,soft ,mostly live in water ,feet </a:t>
            </a:r>
            <a:r>
              <a:rPr lang="en-US" baseline="0" dirty="0" err="1" smtClean="0"/>
              <a:t>webbed,life</a:t>
            </a:r>
            <a:r>
              <a:rPr lang="en-US" baseline="0" dirty="0" smtClean="0"/>
              <a:t> span 20 -40 yrs</a:t>
            </a:r>
          </a:p>
          <a:p>
            <a:r>
              <a:rPr lang="en-US" baseline="0" dirty="0" smtClean="0"/>
              <a:t>Tortoise…feet short with bent legs ,shell hard and dome shape ,life span 80-150 yrs ,dwell well on land</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Ceylon</a:t>
            </a:r>
            <a:r>
              <a:rPr lang="en-US" dirty="0" smtClean="0"/>
              <a:t>, is an island nation in the </a:t>
            </a:r>
            <a:r>
              <a:rPr lang="en-US" dirty="0" smtClean="0">
                <a:hlinkClick r:id="rId3" action="ppaction://hlinkfile"/>
              </a:rPr>
              <a:t>Indian Ocean</a:t>
            </a:r>
            <a:r>
              <a:rPr lang="en-US" dirty="0" smtClean="0"/>
              <a:t>, located in </a:t>
            </a:r>
            <a:r>
              <a:rPr lang="en-US" dirty="0" smtClean="0">
                <a:hlinkClick r:id="rId4" action="ppaction://hlinkfile" tooltip="Southern Asia"/>
              </a:rPr>
              <a:t>Southern Asia</a:t>
            </a:r>
            <a:r>
              <a:rPr lang="en-US" dirty="0" smtClean="0"/>
              <a:t>, southeast of </a:t>
            </a:r>
            <a:r>
              <a:rPr lang="en-US" dirty="0" smtClean="0">
                <a:hlinkClick r:id="rId5" action="ppaction://hlinkfile"/>
              </a:rPr>
              <a:t>India</a:t>
            </a:r>
            <a:r>
              <a:rPr lang="en-US" dirty="0" smtClean="0"/>
              <a:t>, in a strategic location near major Indian Ocean sea lanes. </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mountains and the southwestern part of the country, known as the "wet zone," </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Monsoon rains occur in the northern and eastern regions in December and January.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Monsoon rains occur in the northern and eastern regions in December and January.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Whistling-thrush</a:t>
            </a:r>
            <a:r>
              <a:rPr lang="en-US" dirty="0" smtClean="0"/>
              <a:t>, </a:t>
            </a:r>
            <a:r>
              <a:rPr lang="en-US" i="1" dirty="0" err="1" smtClean="0"/>
              <a:t>Myophonus</a:t>
            </a:r>
            <a:r>
              <a:rPr lang="en-US" i="1" dirty="0" smtClean="0"/>
              <a:t> </a:t>
            </a:r>
            <a:r>
              <a:rPr lang="en-US" i="1" dirty="0" err="1" smtClean="0"/>
              <a:t>blighi</a:t>
            </a:r>
            <a:r>
              <a:rPr lang="en-US" dirty="0" smtClean="0"/>
              <a:t>, is a </a:t>
            </a:r>
            <a:r>
              <a:rPr lang="en-US" dirty="0" smtClean="0">
                <a:hlinkClick r:id="rId3" action="ppaction://hlinkfile" tooltip="Whistling thrush"/>
              </a:rPr>
              <a:t>whistling thrush</a:t>
            </a:r>
            <a:r>
              <a:rPr lang="en-US" dirty="0" smtClean="0"/>
              <a:t> in the </a:t>
            </a:r>
            <a:r>
              <a:rPr lang="en-US" dirty="0" smtClean="0">
                <a:hlinkClick r:id="rId4" action="ppaction://hlinkfile" tooltip="Thrush (bird)"/>
              </a:rPr>
              <a:t>thrush</a:t>
            </a:r>
            <a:r>
              <a:rPr lang="en-US" dirty="0" smtClean="0"/>
              <a:t> family </a:t>
            </a:r>
            <a:r>
              <a:rPr lang="en-US" dirty="0" err="1" smtClean="0"/>
              <a:t>Turdidae</a:t>
            </a:r>
            <a:r>
              <a:rPr lang="en-US" dirty="0" smtClean="0"/>
              <a:t>. It is a resident </a:t>
            </a:r>
            <a:r>
              <a:rPr lang="en-US" dirty="0" smtClean="0">
                <a:hlinkClick r:id="rId5" action="ppaction://hlinkfile" tooltip="Endemic (ecology)"/>
              </a:rPr>
              <a:t>endemic</a:t>
            </a:r>
            <a:r>
              <a:rPr lang="en-US" dirty="0" smtClean="0"/>
              <a:t> </a:t>
            </a:r>
            <a:r>
              <a:rPr lang="en-US" dirty="0" smtClean="0">
                <a:hlinkClick r:id="rId6" action="ppaction://hlinkfile"/>
              </a:rPr>
              <a:t>bird</a:t>
            </a:r>
            <a:r>
              <a:rPr lang="en-US" dirty="0" smtClean="0"/>
              <a:t> in </a:t>
            </a:r>
            <a:r>
              <a:rPr lang="en-US" dirty="0" smtClean="0">
                <a:hlinkClick r:id="rId7" action="ppaction://hlinkfile"/>
              </a:rPr>
              <a:t>Sri Lanka</a:t>
            </a:r>
            <a:r>
              <a:rPr lang="en-US" dirty="0" smtClean="0"/>
              <a:t>. It is found in the highlands of Sri Lanka in jungle or other dense forest near water. It is omnivorous, eating a wide range of </a:t>
            </a:r>
            <a:r>
              <a:rPr lang="en-US" dirty="0" smtClean="0">
                <a:hlinkClick r:id="rId8" action="ppaction://hlinkfile" tooltip="Insect"/>
              </a:rPr>
              <a:t>insects</a:t>
            </a:r>
            <a:r>
              <a:rPr lang="en-US" dirty="0" smtClean="0"/>
              <a:t>, </a:t>
            </a:r>
            <a:r>
              <a:rPr lang="en-US" dirty="0" smtClean="0">
                <a:hlinkClick r:id="rId9" action="ppaction://hlinkfile" tooltip="Frog"/>
              </a:rPr>
              <a:t>frogs</a:t>
            </a:r>
            <a:r>
              <a:rPr lang="en-US" dirty="0" smtClean="0"/>
              <a:t>, </a:t>
            </a:r>
            <a:r>
              <a:rPr lang="en-US" dirty="0" smtClean="0">
                <a:hlinkClick r:id="rId10" action="ppaction://hlinkfile" tooltip="Earthworm"/>
              </a:rPr>
              <a:t>earthworms</a:t>
            </a:r>
            <a:r>
              <a:rPr lang="en-US" dirty="0" smtClean="0"/>
              <a:t> and berries. It lays one or two </a:t>
            </a:r>
            <a:r>
              <a:rPr lang="en-US" dirty="0" smtClean="0">
                <a:hlinkClick r:id="rId11" action="ppaction://hlinkfile" tooltip="Egg (biology)"/>
              </a:rPr>
              <a:t>eggs</a:t>
            </a:r>
            <a:r>
              <a:rPr lang="en-US" dirty="0" smtClean="0"/>
              <a:t> in a neat cup-shaped </a:t>
            </a:r>
            <a:r>
              <a:rPr lang="en-US" dirty="0" smtClean="0">
                <a:hlinkClick r:id="rId12" action="ppaction://hlinkfile" tooltip="Bird nest"/>
              </a:rPr>
              <a:t>nest</a:t>
            </a:r>
            <a:r>
              <a:rPr lang="en-US" dirty="0" smtClean="0"/>
              <a:t> in a bush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Sri Lankan </a:t>
            </a:r>
            <a:r>
              <a:rPr lang="en-US" b="1" dirty="0" err="1" smtClean="0"/>
              <a:t>Junglefowl</a:t>
            </a:r>
            <a:r>
              <a:rPr lang="en-US" dirty="0" smtClean="0"/>
              <a:t> (</a:t>
            </a:r>
            <a:r>
              <a:rPr lang="en-US" i="1" dirty="0" smtClean="0"/>
              <a:t>Gallus </a:t>
            </a:r>
            <a:r>
              <a:rPr lang="en-US" i="1" dirty="0" err="1" smtClean="0"/>
              <a:t>lafayetii</a:t>
            </a:r>
            <a:r>
              <a:rPr lang="en-US" dirty="0" smtClean="0"/>
              <a:t>), also known during the colonial era as the </a:t>
            </a:r>
            <a:r>
              <a:rPr lang="en-US" b="1" dirty="0" smtClean="0"/>
              <a:t>Ceylon </a:t>
            </a:r>
            <a:r>
              <a:rPr lang="en-US" b="1" dirty="0" err="1" smtClean="0"/>
              <a:t>Junglefowl</a:t>
            </a:r>
            <a:r>
              <a:rPr lang="en-US" dirty="0" smtClean="0"/>
              <a:t>, is a member of the </a:t>
            </a:r>
            <a:r>
              <a:rPr lang="en-US" dirty="0" smtClean="0">
                <a:hlinkClick r:id="rId13" action="ppaction://hlinkfile" tooltip="Phasianidae"/>
              </a:rPr>
              <a:t>pheasant family</a:t>
            </a:r>
            <a:r>
              <a:rPr lang="en-US" dirty="0" smtClean="0"/>
              <a:t> which is </a:t>
            </a:r>
            <a:r>
              <a:rPr lang="en-US" dirty="0" smtClean="0">
                <a:hlinkClick r:id="rId5" action="ppaction://hlinkfile" tooltip="Endemic (ecology)"/>
              </a:rPr>
              <a:t>endemic</a:t>
            </a:r>
            <a:r>
              <a:rPr lang="en-US" dirty="0" smtClean="0"/>
              <a:t> to </a:t>
            </a:r>
            <a:r>
              <a:rPr lang="en-US" dirty="0" smtClean="0">
                <a:hlinkClick r:id="rId7" action="ppaction://hlinkfile"/>
              </a:rPr>
              <a:t>Sri Lanka</a:t>
            </a:r>
            <a:r>
              <a:rPr lang="en-US" dirty="0" smtClean="0"/>
              <a:t>, where it is the </a:t>
            </a:r>
            <a:r>
              <a:rPr lang="en-US" dirty="0" smtClean="0">
                <a:hlinkClick r:id="rId14" action="ppaction://hlinkfile" tooltip="National bird"/>
              </a:rPr>
              <a:t>national bird</a:t>
            </a:r>
            <a:r>
              <a:rPr lang="en-US" dirty="0" smtClean="0"/>
              <a:t>. It is closely related to the </a:t>
            </a:r>
            <a:r>
              <a:rPr lang="en-US" dirty="0" smtClean="0">
                <a:hlinkClick r:id="rId15" action="ppaction://hlinkfile"/>
              </a:rPr>
              <a:t>Red </a:t>
            </a:r>
            <a:r>
              <a:rPr lang="en-US" dirty="0" err="1" smtClean="0">
                <a:hlinkClick r:id="rId15" action="ppaction://hlinkfile"/>
              </a:rPr>
              <a:t>Junglefowl</a:t>
            </a:r>
            <a:r>
              <a:rPr lang="en-US" dirty="0" smtClean="0"/>
              <a:t> (</a:t>
            </a:r>
            <a:r>
              <a:rPr lang="en-US" i="1" dirty="0" smtClean="0"/>
              <a:t>G. </a:t>
            </a:r>
            <a:r>
              <a:rPr lang="en-US" i="1" dirty="0" err="1" smtClean="0"/>
              <a:t>gallus</a:t>
            </a:r>
            <a:r>
              <a:rPr lang="en-US" dirty="0" smtClean="0"/>
              <a:t>), the wild </a:t>
            </a:r>
            <a:r>
              <a:rPr lang="en-US" dirty="0" err="1" smtClean="0">
                <a:hlinkClick r:id="rId16" action="ppaction://hlinkfile"/>
              </a:rPr>
              <a:t>junglefowl</a:t>
            </a:r>
            <a:r>
              <a:rPr lang="en-US" dirty="0" smtClean="0"/>
              <a:t> from which the chicken was domesticated. As with most other pheasants, Sri Lanka </a:t>
            </a:r>
            <a:r>
              <a:rPr lang="en-US" dirty="0" err="1" smtClean="0"/>
              <a:t>Junglefowl</a:t>
            </a:r>
            <a:r>
              <a:rPr lang="en-US" dirty="0" smtClean="0"/>
              <a:t> is a </a:t>
            </a:r>
            <a:r>
              <a:rPr lang="en-US" dirty="0" smtClean="0">
                <a:hlinkClick r:id="rId17" action="ppaction://hlinkfile" tooltip="Terrestrial animal"/>
              </a:rPr>
              <a:t>terrestrial</a:t>
            </a:r>
            <a:r>
              <a:rPr lang="en-US" dirty="0" smtClean="0"/>
              <a:t> species. It spends most of its time foraging for food by scratching the ground for various </a:t>
            </a:r>
            <a:r>
              <a:rPr lang="en-US" dirty="0" smtClean="0">
                <a:hlinkClick r:id="rId18" action="ppaction://hlinkfile" tooltip="Seed"/>
              </a:rPr>
              <a:t>seeds</a:t>
            </a:r>
            <a:r>
              <a:rPr lang="en-US" dirty="0" smtClean="0"/>
              <a:t>, fallen </a:t>
            </a:r>
            <a:r>
              <a:rPr lang="en-US" dirty="0" smtClean="0">
                <a:hlinkClick r:id="rId19" action="ppaction://hlinkfile"/>
              </a:rPr>
              <a:t>fruit</a:t>
            </a:r>
            <a:r>
              <a:rPr lang="en-US" dirty="0" smtClean="0"/>
              <a:t> and </a:t>
            </a:r>
            <a:r>
              <a:rPr lang="en-US" dirty="0" smtClean="0">
                <a:hlinkClick r:id="rId8" action="ppaction://hlinkfile" tooltip="Insect"/>
              </a:rPr>
              <a:t>insects</a:t>
            </a:r>
            <a:r>
              <a:rPr lang="en-US" dirty="0" smtClean="0"/>
              <a:t>. It is a ground nesting bird, and lays 2-4 </a:t>
            </a:r>
            <a:r>
              <a:rPr lang="en-US" dirty="0" smtClean="0">
                <a:hlinkClick r:id="rId11" action="ppaction://hlinkfile" tooltip="Egg (biology)"/>
              </a:rPr>
              <a:t>eggs</a:t>
            </a:r>
            <a:r>
              <a:rPr lang="en-US" dirty="0" smtClean="0"/>
              <a:t> in a nest.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Loris</a:t>
            </a:r>
            <a:r>
              <a:rPr lang="en-US" sz="1200" b="0" i="0" kern="1200" dirty="0" smtClean="0">
                <a:solidFill>
                  <a:schemeClr val="tx1"/>
                </a:solidFill>
                <a:latin typeface="+mn-lt"/>
                <a:ea typeface="+mn-ea"/>
                <a:cs typeface="+mn-cs"/>
              </a:rPr>
              <a:t> is the common name for the </a:t>
            </a:r>
            <a:r>
              <a:rPr lang="en-US" sz="1200" b="0" i="0" u="none" strike="noStrike" kern="1200" dirty="0" err="1" smtClean="0">
                <a:solidFill>
                  <a:schemeClr val="tx1"/>
                </a:solidFill>
                <a:latin typeface="+mn-lt"/>
                <a:ea typeface="+mn-ea"/>
                <a:cs typeface="+mn-cs"/>
                <a:hlinkClick r:id="rId3" action="ppaction://hlinkfile" tooltip="Strepsirrhine"/>
              </a:rPr>
              <a:t>strepsirrhine</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4" action="ppaction://hlinkfile" tooltip="Primate"/>
              </a:rPr>
              <a:t>primates</a:t>
            </a:r>
            <a:r>
              <a:rPr lang="en-US" sz="1200" b="0" i="0" kern="1200" dirty="0" smtClean="0">
                <a:solidFill>
                  <a:schemeClr val="tx1"/>
                </a:solidFill>
                <a:latin typeface="+mn-lt"/>
                <a:ea typeface="+mn-ea"/>
                <a:cs typeface="+mn-cs"/>
              </a:rPr>
              <a:t> of the subfamily </a:t>
            </a:r>
            <a:r>
              <a:rPr lang="en-US" sz="1200" b="1" i="0" kern="1200" dirty="0" err="1" smtClean="0">
                <a:solidFill>
                  <a:schemeClr val="tx1"/>
                </a:solidFill>
                <a:latin typeface="+mn-lt"/>
                <a:ea typeface="+mn-ea"/>
                <a:cs typeface="+mn-cs"/>
              </a:rPr>
              <a:t>Lorinae</a:t>
            </a:r>
            <a:r>
              <a:rPr lang="en-US" sz="1200" b="0" i="0" kern="1200" dirty="0" smtClean="0">
                <a:solidFill>
                  <a:schemeClr val="tx1"/>
                </a:solidFill>
                <a:latin typeface="+mn-lt"/>
                <a:ea typeface="+mn-ea"/>
                <a:cs typeface="+mn-cs"/>
              </a:rPr>
              <a:t> in </a:t>
            </a:r>
            <a:r>
              <a:rPr lang="en-US" sz="1200" b="0" i="0" kern="1200" dirty="0" err="1" smtClean="0">
                <a:solidFill>
                  <a:schemeClr val="tx1"/>
                </a:solidFill>
                <a:latin typeface="+mn-lt"/>
                <a:ea typeface="+mn-ea"/>
                <a:cs typeface="+mn-cs"/>
              </a:rPr>
              <a:t>family</a:t>
            </a:r>
            <a:r>
              <a:rPr lang="en-US" sz="1200" b="0" i="0" u="none" strike="noStrike" kern="1200" dirty="0" err="1" smtClean="0">
                <a:solidFill>
                  <a:schemeClr val="tx1"/>
                </a:solidFill>
                <a:latin typeface="+mn-lt"/>
                <a:ea typeface="+mn-ea"/>
                <a:cs typeface="+mn-cs"/>
                <a:hlinkClick r:id="rId5" action="ppaction://hlinkfile"/>
              </a:rPr>
              <a:t>Lorisidae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Lorises</a:t>
            </a:r>
            <a:r>
              <a:rPr lang="en-US" sz="1200" b="0" i="0" kern="1200" dirty="0" smtClean="0">
                <a:solidFill>
                  <a:schemeClr val="tx1"/>
                </a:solidFill>
                <a:latin typeface="+mn-lt"/>
                <a:ea typeface="+mn-ea"/>
                <a:cs typeface="+mn-cs"/>
              </a:rPr>
              <a:t> are </a:t>
            </a:r>
            <a:r>
              <a:rPr lang="en-US" sz="1200" b="0" i="0" u="none" strike="noStrike" kern="1200" dirty="0" smtClean="0">
                <a:solidFill>
                  <a:schemeClr val="tx1"/>
                </a:solidFill>
                <a:latin typeface="+mn-lt"/>
                <a:ea typeface="+mn-ea"/>
                <a:cs typeface="+mn-cs"/>
                <a:hlinkClick r:id="rId6" action="ppaction://hlinkfile" tooltip="Nocturnal"/>
              </a:rPr>
              <a:t>nocturnal</a:t>
            </a:r>
            <a:r>
              <a:rPr lang="en-US" sz="1200" b="0" i="0" kern="1200" dirty="0" smtClean="0">
                <a:solidFill>
                  <a:schemeClr val="tx1"/>
                </a:solidFill>
                <a:latin typeface="+mn-lt"/>
                <a:ea typeface="+mn-ea"/>
                <a:cs typeface="+mn-cs"/>
              </a:rPr>
              <a:t>. They are found in </a:t>
            </a:r>
            <a:r>
              <a:rPr lang="en-US" sz="1200" b="0" i="0" u="none" strike="noStrike" kern="1200" dirty="0" smtClean="0">
                <a:solidFill>
                  <a:schemeClr val="tx1"/>
                </a:solidFill>
                <a:latin typeface="+mn-lt"/>
                <a:ea typeface="+mn-ea"/>
                <a:cs typeface="+mn-cs"/>
                <a:hlinkClick r:id="rId7" action="ppaction://hlinkfile" tooltip="Tropical"/>
              </a:rPr>
              <a:t>tropical</a:t>
            </a:r>
            <a:r>
              <a:rPr lang="en-US" sz="1200" b="0" i="0" kern="1200" dirty="0" smtClean="0">
                <a:solidFill>
                  <a:schemeClr val="tx1"/>
                </a:solidFill>
                <a:latin typeface="+mn-lt"/>
                <a:ea typeface="+mn-ea"/>
                <a:cs typeface="+mn-cs"/>
              </a:rPr>
              <a:t> and woodland forests of </a:t>
            </a:r>
            <a:r>
              <a:rPr lang="en-US" sz="1200" b="0" i="0" u="none" strike="noStrike" kern="1200" dirty="0" smtClean="0">
                <a:solidFill>
                  <a:schemeClr val="tx1"/>
                </a:solidFill>
                <a:latin typeface="+mn-lt"/>
                <a:ea typeface="+mn-ea"/>
                <a:cs typeface="+mn-cs"/>
                <a:hlinkClick r:id="rId8" action="ppaction://hlinkfile"/>
              </a:rPr>
              <a:t>India</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9" action="ppaction://hlinkfile"/>
              </a:rPr>
              <a:t>Sri Lanka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and</a:t>
            </a:r>
            <a:r>
              <a:rPr lang="en-US" sz="1200" b="0" i="0" u="none" strike="noStrike" kern="1200" dirty="0" err="1" smtClean="0">
                <a:solidFill>
                  <a:schemeClr val="tx1"/>
                </a:solidFill>
                <a:latin typeface="+mn-lt"/>
                <a:ea typeface="+mn-ea"/>
                <a:cs typeface="+mn-cs"/>
                <a:hlinkClick r:id="rId10" action="ppaction://hlinkfile"/>
              </a:rPr>
              <a:t>southeast</a:t>
            </a:r>
            <a:r>
              <a:rPr lang="en-US" sz="1200" b="0" i="0" u="none" strike="noStrike" kern="1200" dirty="0" smtClean="0">
                <a:solidFill>
                  <a:schemeClr val="tx1"/>
                </a:solidFill>
                <a:latin typeface="+mn-lt"/>
                <a:ea typeface="+mn-ea"/>
                <a:cs typeface="+mn-cs"/>
                <a:hlinkClick r:id="rId10" action="ppaction://hlinkfile"/>
              </a:rPr>
              <a:t> Asia</a:t>
            </a:r>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Endangered…</a:t>
            </a:r>
          </a:p>
          <a:p>
            <a:r>
              <a:rPr lang="en-US" sz="1200" u="none" strike="noStrike" kern="1200" dirty="0" smtClean="0">
                <a:solidFill>
                  <a:schemeClr val="tx1"/>
                </a:solidFill>
                <a:latin typeface="+mn-lt"/>
                <a:ea typeface="+mn-ea"/>
                <a:cs typeface="+mn-cs"/>
              </a:rPr>
              <a:t>The </a:t>
            </a:r>
            <a:r>
              <a:rPr lang="en-US" sz="1200" b="1" u="none" strike="noStrike" kern="1200" dirty="0" smtClean="0">
                <a:solidFill>
                  <a:schemeClr val="tx1"/>
                </a:solidFill>
                <a:latin typeface="+mn-lt"/>
                <a:ea typeface="+mn-ea"/>
                <a:cs typeface="+mn-cs"/>
              </a:rPr>
              <a:t>endangered animals </a:t>
            </a:r>
            <a:r>
              <a:rPr lang="en-US" sz="1200" u="none" strike="noStrike" kern="1200" dirty="0" smtClean="0">
                <a:solidFill>
                  <a:schemeClr val="tx1"/>
                </a:solidFill>
                <a:latin typeface="+mn-lt"/>
                <a:ea typeface="+mn-ea"/>
                <a:cs typeface="+mn-cs"/>
              </a:rPr>
              <a:t>of Sri Lanka are the Asian elephant, blue whale, fin whale, jungle shrew, </a:t>
            </a:r>
            <a:r>
              <a:rPr lang="en-US" sz="1200" u="none" strike="noStrike" kern="1200" dirty="0" err="1" smtClean="0">
                <a:solidFill>
                  <a:schemeClr val="tx1"/>
                </a:solidFill>
                <a:latin typeface="+mn-lt"/>
                <a:ea typeface="+mn-ea"/>
                <a:cs typeface="+mn-cs"/>
              </a:rPr>
              <a:t>Kelaart's</a:t>
            </a:r>
            <a:r>
              <a:rPr lang="en-US" sz="1200" u="none" strike="noStrike" kern="1200" dirty="0" smtClean="0">
                <a:solidFill>
                  <a:schemeClr val="tx1"/>
                </a:solidFill>
                <a:latin typeface="+mn-lt"/>
                <a:ea typeface="+mn-ea"/>
                <a:cs typeface="+mn-cs"/>
              </a:rPr>
              <a:t> long-clawed shrew, Pearson's long-clawed shrew, purple-faced leaf monkey, Sri Lankan long-tailed shrew and Sri Lanka shrew, red slender </a:t>
            </a:r>
            <a:r>
              <a:rPr lang="en-US" sz="1200" u="none" strike="noStrike" kern="1200" dirty="0" err="1" smtClean="0">
                <a:solidFill>
                  <a:schemeClr val="tx1"/>
                </a:solidFill>
                <a:latin typeface="+mn-lt"/>
                <a:ea typeface="+mn-ea"/>
                <a:cs typeface="+mn-cs"/>
              </a:rPr>
              <a:t>loris</a:t>
            </a:r>
            <a:r>
              <a:rPr lang="en-US" sz="1200" u="none" strike="noStrike" kern="1200" dirty="0" smtClean="0">
                <a:solidFill>
                  <a:schemeClr val="tx1"/>
                </a:solidFill>
                <a:latin typeface="+mn-lt"/>
                <a:ea typeface="+mn-ea"/>
                <a:cs typeface="+mn-cs"/>
              </a:rPr>
              <a:t>.</a:t>
            </a:r>
          </a:p>
          <a:p>
            <a:r>
              <a:rPr lang="en-US" sz="1200" u="none" strike="noStrike" kern="1200" dirty="0" smtClean="0">
                <a:solidFill>
                  <a:schemeClr val="tx1"/>
                </a:solidFill>
                <a:latin typeface="+mn-lt"/>
                <a:ea typeface="+mn-ea"/>
                <a:cs typeface="+mn-cs"/>
              </a:rPr>
              <a:t>VULNERABLE</a:t>
            </a:r>
          </a:p>
          <a:p>
            <a:r>
              <a:rPr lang="en-US" sz="1200" u="none" strike="noStrike" kern="1200" dirty="0" smtClean="0">
                <a:solidFill>
                  <a:schemeClr val="tx1"/>
                </a:solidFill>
                <a:latin typeface="+mn-lt"/>
                <a:ea typeface="+mn-ea"/>
                <a:cs typeface="+mn-cs"/>
              </a:rPr>
              <a:t>Sri Lanka's animals that are </a:t>
            </a:r>
            <a:r>
              <a:rPr lang="en-US" sz="1200" u="none" strike="noStrike" kern="1200" dirty="0" err="1" smtClean="0">
                <a:solidFill>
                  <a:schemeClr val="tx1"/>
                </a:solidFill>
                <a:latin typeface="+mn-lt"/>
                <a:ea typeface="+mn-ea"/>
                <a:cs typeface="+mn-cs"/>
              </a:rPr>
              <a:t>vunerable</a:t>
            </a:r>
            <a:r>
              <a:rPr lang="en-US" sz="1200" u="none" strike="noStrike" kern="1200" dirty="0" smtClean="0">
                <a:solidFill>
                  <a:schemeClr val="tx1"/>
                </a:solidFill>
                <a:latin typeface="+mn-lt"/>
                <a:ea typeface="+mn-ea"/>
                <a:cs typeface="+mn-cs"/>
              </a:rPr>
              <a:t> include the </a:t>
            </a:r>
            <a:r>
              <a:rPr lang="en-US" sz="1200" u="none" strike="noStrike" kern="1200" dirty="0" err="1" smtClean="0">
                <a:solidFill>
                  <a:schemeClr val="tx1"/>
                </a:solidFill>
                <a:latin typeface="+mn-lt"/>
                <a:ea typeface="+mn-ea"/>
                <a:cs typeface="+mn-cs"/>
              </a:rPr>
              <a:t>dhole</a:t>
            </a:r>
            <a:r>
              <a:rPr lang="en-US" sz="1200" u="none" strike="noStrike" kern="1200" dirty="0" smtClean="0">
                <a:solidFill>
                  <a:schemeClr val="tx1"/>
                </a:solidFill>
                <a:latin typeface="+mn-lt"/>
                <a:ea typeface="+mn-ea"/>
                <a:cs typeface="+mn-cs"/>
              </a:rPr>
              <a:t>, dugong, Eurasian otter, fishing cat, humpback whale, </a:t>
            </a:r>
            <a:r>
              <a:rPr lang="en-US" sz="1200" u="none" strike="noStrike" kern="1200" dirty="0" err="1" smtClean="0">
                <a:solidFill>
                  <a:schemeClr val="tx1"/>
                </a:solidFill>
                <a:latin typeface="+mn-lt"/>
                <a:ea typeface="+mn-ea"/>
                <a:cs typeface="+mn-cs"/>
              </a:rPr>
              <a:t>Nolthenius</a:t>
            </a:r>
            <a:r>
              <a:rPr lang="en-US" sz="1200" u="none" strike="noStrike" kern="1200" dirty="0" smtClean="0">
                <a:solidFill>
                  <a:schemeClr val="tx1"/>
                </a:solidFill>
                <a:latin typeface="+mn-lt"/>
                <a:ea typeface="+mn-ea"/>
                <a:cs typeface="+mn-cs"/>
              </a:rPr>
              <a:t>' long-tailed climbing mouse, rusty-spotted cat, sloth bear, slow </a:t>
            </a:r>
            <a:r>
              <a:rPr lang="en-US" sz="1200" u="none" strike="noStrike" kern="1200" dirty="0" err="1" smtClean="0">
                <a:solidFill>
                  <a:schemeClr val="tx1"/>
                </a:solidFill>
                <a:latin typeface="+mn-lt"/>
                <a:ea typeface="+mn-ea"/>
                <a:cs typeface="+mn-cs"/>
              </a:rPr>
              <a:t>loris</a:t>
            </a:r>
            <a:r>
              <a:rPr lang="en-US" sz="1200" u="none" strike="noStrike" kern="1200" dirty="0" smtClean="0">
                <a:solidFill>
                  <a:schemeClr val="tx1"/>
                </a:solidFill>
                <a:latin typeface="+mn-lt"/>
                <a:ea typeface="+mn-ea"/>
                <a:cs typeface="+mn-cs"/>
              </a:rPr>
              <a:t>, sperm whale, Sri Lankan giant squirrel, Sri Lankan highland shrew and toque macaque.</a:t>
            </a:r>
          </a:p>
          <a:p>
            <a:r>
              <a:rPr lang="en-US" sz="1200" u="none" strike="noStrike" kern="1200" dirty="0" smtClean="0">
                <a:solidFill>
                  <a:schemeClr val="tx1"/>
                </a:solidFill>
                <a:latin typeface="+mn-lt"/>
                <a:ea typeface="+mn-ea"/>
                <a:cs typeface="+mn-cs"/>
              </a:rPr>
              <a:t>C. END …NILLU RAT</a:t>
            </a:r>
            <a:r>
              <a:rPr lang="en-US" sz="1200" u="none" strike="noStrike" kern="1200" smtClean="0">
                <a:solidFill>
                  <a:schemeClr val="tx1"/>
                </a:solidFill>
                <a:latin typeface="+mn-lt"/>
                <a:ea typeface="+mn-ea"/>
                <a:cs typeface="+mn-cs"/>
              </a:rPr>
              <a:t/>
            </a:r>
            <a:br>
              <a:rPr lang="en-US" sz="1200" u="none" strike="noStrike" kern="120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dirty="0" smtClean="0"/>
          </a:p>
        </p:txBody>
      </p:sp>
      <p:sp>
        <p:nvSpPr>
          <p:cNvPr id="4" name="Slide Number Placeholder 3"/>
          <p:cNvSpPr>
            <a:spLocks noGrp="1"/>
          </p:cNvSpPr>
          <p:nvPr>
            <p:ph type="sldNum" sz="quarter" idx="10"/>
          </p:nvPr>
        </p:nvSpPr>
        <p:spPr/>
        <p:txBody>
          <a:bodyPr/>
          <a:lstStyle/>
          <a:p>
            <a:fld id="{1778FB7D-65C9-4A2A-A378-E137F2610C4B}"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Lorises</a:t>
            </a:r>
            <a:r>
              <a:rPr lang="en-US" dirty="0" smtClean="0"/>
              <a:t> are </a:t>
            </a:r>
            <a:r>
              <a:rPr lang="en-US" dirty="0" smtClean="0">
                <a:hlinkClick r:id="rId3" action="ppaction://hlinkfile" tooltip="Nocturnal"/>
              </a:rPr>
              <a:t>nocturnal</a:t>
            </a:r>
            <a:r>
              <a:rPr lang="en-US" dirty="0" smtClean="0"/>
              <a:t>. They are found in </a:t>
            </a:r>
            <a:r>
              <a:rPr lang="en-US" dirty="0" smtClean="0">
                <a:hlinkClick r:id="rId4" action="ppaction://hlinkfile" tooltip="Tropical"/>
              </a:rPr>
              <a:t>tropical</a:t>
            </a:r>
            <a:r>
              <a:rPr lang="en-US" dirty="0" smtClean="0"/>
              <a:t> and woodland forests of </a:t>
            </a:r>
            <a:r>
              <a:rPr lang="en-US" dirty="0" smtClean="0">
                <a:hlinkClick r:id="rId5" action="ppaction://hlinkfile"/>
              </a:rPr>
              <a:t>India</a:t>
            </a:r>
            <a:r>
              <a:rPr lang="en-US" dirty="0" smtClean="0"/>
              <a:t>, </a:t>
            </a:r>
            <a:r>
              <a:rPr lang="en-US" dirty="0" smtClean="0">
                <a:hlinkClick r:id="rId6" action="ppaction://hlinkfile"/>
              </a:rPr>
              <a:t>Sri Lanka</a:t>
            </a:r>
            <a:r>
              <a:rPr lang="en-US" dirty="0" smtClean="0"/>
              <a:t>, and </a:t>
            </a:r>
            <a:r>
              <a:rPr lang="en-US" dirty="0" smtClean="0">
                <a:hlinkClick r:id="rId7" action="ppaction://hlinkfile"/>
              </a:rPr>
              <a:t>southeast Asia</a:t>
            </a:r>
            <a:r>
              <a:rPr lang="en-US" dirty="0" smtClean="0"/>
              <a:t>, Some </a:t>
            </a:r>
            <a:r>
              <a:rPr lang="en-US" dirty="0" err="1" smtClean="0"/>
              <a:t>lorises</a:t>
            </a:r>
            <a:r>
              <a:rPr lang="en-US" dirty="0" smtClean="0"/>
              <a:t> are almost entirely </a:t>
            </a:r>
            <a:r>
              <a:rPr lang="en-US" dirty="0" smtClean="0">
                <a:hlinkClick r:id="rId8" action="ppaction://hlinkfile" tooltip="Insectivorous"/>
              </a:rPr>
              <a:t>insectivorous</a:t>
            </a:r>
            <a:r>
              <a:rPr lang="en-US" dirty="0" smtClean="0"/>
              <a:t>, while others also include </a:t>
            </a:r>
            <a:r>
              <a:rPr lang="en-US" dirty="0" smtClean="0">
                <a:hlinkClick r:id="rId9" action="ppaction://hlinkfile" tooltip="Fruit"/>
              </a:rPr>
              <a:t>fruits</a:t>
            </a:r>
            <a:r>
              <a:rPr lang="en-US" dirty="0" smtClean="0"/>
              <a:t>, </a:t>
            </a:r>
            <a:r>
              <a:rPr lang="en-US" dirty="0" smtClean="0">
                <a:hlinkClick r:id="rId10" action="ppaction://hlinkfile" tooltip="Natural gum"/>
              </a:rPr>
              <a:t>gums</a:t>
            </a:r>
            <a:r>
              <a:rPr lang="en-US" dirty="0" smtClean="0"/>
              <a:t>, </a:t>
            </a:r>
            <a:r>
              <a:rPr lang="en-US" dirty="0" smtClean="0">
                <a:hlinkClick r:id="rId11" action="ppaction://hlinkfile" tooltip="Leaves"/>
              </a:rPr>
              <a:t>leaves</a:t>
            </a:r>
            <a:r>
              <a:rPr lang="en-US" dirty="0" smtClean="0"/>
              <a:t>, and </a:t>
            </a:r>
            <a:r>
              <a:rPr lang="en-US" dirty="0" smtClean="0">
                <a:hlinkClick r:id="rId12" action="ppaction://hlinkfile" tooltip="Slug"/>
              </a:rPr>
              <a:t>slugs</a:t>
            </a:r>
            <a:r>
              <a:rPr lang="en-US" dirty="0" smtClean="0"/>
              <a:t> in their diet.</a:t>
            </a:r>
            <a:endParaRPr lang="en-US" baseline="30000" dirty="0" smtClean="0"/>
          </a:p>
          <a:p>
            <a:r>
              <a:rPr lang="en-US" baseline="30000" dirty="0" smtClean="0"/>
              <a:t>ELEPHANT;</a:t>
            </a:r>
            <a:r>
              <a:rPr lang="en-US" i="1" dirty="0" smtClean="0"/>
              <a:t> </a:t>
            </a:r>
            <a:r>
              <a:rPr lang="en-US" i="1" dirty="0" err="1" smtClean="0"/>
              <a:t>Elephus</a:t>
            </a:r>
            <a:r>
              <a:rPr lang="en-US" i="1" dirty="0" smtClean="0"/>
              <a:t> </a:t>
            </a:r>
            <a:r>
              <a:rPr lang="en-US" i="1" dirty="0" err="1" smtClean="0"/>
              <a:t>maximus</a:t>
            </a:r>
            <a:r>
              <a:rPr lang="en-US" dirty="0" smtClean="0"/>
              <a:t>.  The Asian elephant differs from its cousin, the African elephant, in several ways: the Asian is smaller, with shorter ears, a single (not double) "finger" at the end of the trunk, a more rounded back, and 4 nails, instead of 3, on its hind feet.  </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Diverse habitats, from torrid coastal swamps to glaciers, support the dazzling variety of life forms. While Malaysia’s biodiversity does not match up to that of Indonesia</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Summer ,winter ,spring </a:t>
            </a:r>
            <a:r>
              <a:rPr lang="en-US" smtClean="0"/>
              <a:t>,autumn</a:t>
            </a:r>
            <a:endParaRPr lang="en-US"/>
          </a:p>
        </p:txBody>
      </p:sp>
      <p:sp>
        <p:nvSpPr>
          <p:cNvPr id="4" name="Slide Number Placeholder 3"/>
          <p:cNvSpPr>
            <a:spLocks noGrp="1"/>
          </p:cNvSpPr>
          <p:nvPr>
            <p:ph type="sldNum" sz="quarter" idx="10"/>
          </p:nvPr>
        </p:nvSpPr>
        <p:spPr/>
        <p:txBody>
          <a:bodyPr/>
          <a:lstStyle/>
          <a:p>
            <a:fld id="{1778FB7D-65C9-4A2A-A378-E137F2610C4B}"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Pigeon</a:t>
            </a:r>
            <a:r>
              <a:rPr lang="en-US" dirty="0" smtClean="0"/>
              <a:t>…The </a:t>
            </a:r>
            <a:r>
              <a:rPr lang="en-US" b="1" dirty="0" smtClean="0"/>
              <a:t>Rock Pigeon</a:t>
            </a:r>
            <a:r>
              <a:rPr lang="en-US" dirty="0" smtClean="0"/>
              <a:t> (</a:t>
            </a:r>
            <a:r>
              <a:rPr lang="en-US" i="1" dirty="0" smtClean="0"/>
              <a:t>Columba </a:t>
            </a:r>
            <a:r>
              <a:rPr lang="en-US" i="1" dirty="0" err="1" smtClean="0"/>
              <a:t>livia</a:t>
            </a:r>
            <a:r>
              <a:rPr lang="en-US" dirty="0" smtClean="0"/>
              <a:t>), or </a:t>
            </a:r>
            <a:r>
              <a:rPr lang="en-US" b="1" dirty="0" smtClean="0"/>
              <a:t>Rock Dove</a:t>
            </a:r>
            <a:r>
              <a:rPr lang="en-US" dirty="0" smtClean="0"/>
              <a:t>, is a member of the </a:t>
            </a:r>
            <a:r>
              <a:rPr lang="en-US" dirty="0" smtClean="0">
                <a:hlinkClick r:id="rId3"/>
              </a:rPr>
              <a:t>bird</a:t>
            </a:r>
            <a:r>
              <a:rPr lang="en-US" dirty="0" smtClean="0"/>
              <a:t> family </a:t>
            </a:r>
            <a:r>
              <a:rPr lang="en-US" dirty="0" err="1" smtClean="0">
                <a:hlinkClick r:id="rId4"/>
              </a:rPr>
              <a:t>Columbidae</a:t>
            </a:r>
            <a:r>
              <a:rPr lang="en-US" dirty="0" smtClean="0"/>
              <a:t> (doves and pigeons).</a:t>
            </a:r>
            <a:r>
              <a:rPr lang="en-US" baseline="30000" dirty="0" smtClean="0">
                <a:hlinkClick r:id="rId5"/>
              </a:rPr>
              <a:t>[3]</a:t>
            </a:r>
            <a:r>
              <a:rPr lang="en-US" dirty="0" smtClean="0"/>
              <a:t> In common usage, this bird is often simply referred to as the "pigeon". The species includes the </a:t>
            </a:r>
            <a:r>
              <a:rPr lang="en-US" dirty="0" smtClean="0">
                <a:hlinkClick r:id="rId6"/>
              </a:rPr>
              <a:t>domestic pigeon</a:t>
            </a:r>
            <a:endParaRPr lang="en-US" dirty="0" smtClean="0"/>
          </a:p>
          <a:p>
            <a:r>
              <a:rPr lang="en-US" dirty="0" smtClean="0"/>
              <a:t>Harm less, gregarious, monogamous, </a:t>
            </a:r>
            <a:r>
              <a:rPr lang="en-US" dirty="0" err="1" smtClean="0"/>
              <a:t>donot</a:t>
            </a:r>
            <a:r>
              <a:rPr lang="en-US" dirty="0" smtClean="0"/>
              <a:t> sing but chirp</a:t>
            </a:r>
          </a:p>
          <a:p>
            <a:r>
              <a:rPr lang="en-US" b="1" dirty="0" err="1" smtClean="0"/>
              <a:t>Bul</a:t>
            </a:r>
            <a:r>
              <a:rPr lang="en-US" b="1" dirty="0" smtClean="0"/>
              <a:t> </a:t>
            </a:r>
            <a:r>
              <a:rPr lang="en-US" b="1" dirty="0" err="1" smtClean="0"/>
              <a:t>bul</a:t>
            </a:r>
            <a:r>
              <a:rPr lang="en-US" dirty="0" smtClean="0"/>
              <a:t>…</a:t>
            </a:r>
            <a:r>
              <a:rPr lang="en-US" dirty="0" err="1" smtClean="0"/>
              <a:t>asia</a:t>
            </a:r>
            <a:r>
              <a:rPr lang="en-US" dirty="0" smtClean="0"/>
              <a:t>  ,</a:t>
            </a:r>
            <a:r>
              <a:rPr lang="en-US" dirty="0" err="1" smtClean="0"/>
              <a:t>india</a:t>
            </a:r>
            <a:r>
              <a:rPr lang="en-US" dirty="0" smtClean="0"/>
              <a:t> china </a:t>
            </a:r>
            <a:r>
              <a:rPr lang="en-US" dirty="0" err="1" smtClean="0"/>
              <a:t>srilanka,feed</a:t>
            </a:r>
            <a:r>
              <a:rPr lang="en-US" dirty="0" smtClean="0"/>
              <a:t> on fruits ,</a:t>
            </a:r>
            <a:r>
              <a:rPr lang="en-US" dirty="0" err="1" smtClean="0"/>
              <a:t>nectar,insects</a:t>
            </a:r>
            <a:r>
              <a:rPr lang="en-US" dirty="0" smtClean="0"/>
              <a:t>  etc,</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Gibbons</a:t>
            </a:r>
            <a:r>
              <a:rPr lang="en-US" sz="1200" b="0" i="0" kern="1200" dirty="0" smtClean="0">
                <a:solidFill>
                  <a:schemeClr val="tx1"/>
                </a:solidFill>
                <a:latin typeface="+mn-lt"/>
                <a:ea typeface="+mn-ea"/>
                <a:cs typeface="+mn-cs"/>
              </a:rPr>
              <a:t> are </a:t>
            </a:r>
            <a:r>
              <a:rPr lang="en-US" sz="1200" b="0" i="0" u="none" strike="noStrike" kern="1200" dirty="0" smtClean="0">
                <a:solidFill>
                  <a:schemeClr val="tx1"/>
                </a:solidFill>
                <a:latin typeface="+mn-lt"/>
                <a:ea typeface="+mn-ea"/>
                <a:cs typeface="+mn-cs"/>
                <a:hlinkClick r:id="rId3" action="ppaction://hlinkfile" tooltip="Ape"/>
              </a:rPr>
              <a:t>apes</a:t>
            </a:r>
            <a:r>
              <a:rPr lang="en-US" sz="1200" b="0" i="0" kern="1200" dirty="0" smtClean="0">
                <a:solidFill>
                  <a:schemeClr val="tx1"/>
                </a:solidFill>
                <a:latin typeface="+mn-lt"/>
                <a:ea typeface="+mn-ea"/>
                <a:cs typeface="+mn-cs"/>
              </a:rPr>
              <a:t> in the </a:t>
            </a:r>
            <a:r>
              <a:rPr lang="en-US" sz="1200" b="0" i="0" u="none" strike="noStrike" kern="1200" dirty="0" smtClean="0">
                <a:solidFill>
                  <a:schemeClr val="tx1"/>
                </a:solidFill>
                <a:latin typeface="+mn-lt"/>
                <a:ea typeface="+mn-ea"/>
                <a:cs typeface="+mn-cs"/>
                <a:hlinkClick r:id="rId4" action="ppaction://hlinkfile" tooltip="Family (biology)"/>
              </a:rPr>
              <a:t>family</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Hylobatidae</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t>Ginko:The</a:t>
            </a:r>
            <a:r>
              <a:rPr lang="en-US" sz="1200" b="1" dirty="0" smtClean="0"/>
              <a:t> oldest tree in the world which first appeared during the Jurassic</a:t>
            </a:r>
            <a:r>
              <a:rPr lang="pl-PL" sz="1200" b="1" dirty="0" smtClean="0"/>
              <a:t> age some million years ago.</a:t>
            </a:r>
            <a:r>
              <a:rPr lang="en-US" sz="1200" b="1" dirty="0" smtClean="0"/>
              <a:t> </a:t>
            </a:r>
            <a:endParaRPr lang="pl-PL" dirty="0" smtClean="0"/>
          </a:p>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Absence</a:t>
            </a:r>
            <a:r>
              <a:rPr lang="en-US" baseline="0" dirty="0" smtClean="0"/>
              <a:t> of primitive </a:t>
            </a:r>
            <a:r>
              <a:rPr lang="en-US" baseline="0" dirty="0" err="1" smtClean="0"/>
              <a:t>groups,dominance</a:t>
            </a:r>
            <a:r>
              <a:rPr lang="en-US" baseline="0" dirty="0" smtClean="0"/>
              <a:t> of cyprinids (as carps and Cat fish)</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Urodeles</a:t>
            </a:r>
            <a:r>
              <a:rPr lang="en-US" baseline="0" dirty="0" smtClean="0"/>
              <a:t> (tailed amphibians) are absent</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FROG …found in </a:t>
            </a:r>
            <a:r>
              <a:rPr lang="en-US" dirty="0" smtClean="0">
                <a:hlinkClick r:id="rId3" action="ppaction://hlinkfile"/>
              </a:rPr>
              <a:t>India</a:t>
            </a:r>
            <a:r>
              <a:rPr lang="en-US" dirty="0" smtClean="0"/>
              <a:t>, </a:t>
            </a:r>
            <a:r>
              <a:rPr lang="en-US" dirty="0" smtClean="0">
                <a:hlinkClick r:id="rId4" action="ppaction://hlinkfile"/>
              </a:rPr>
              <a:t>Pakistan</a:t>
            </a:r>
            <a:r>
              <a:rPr lang="en-US" dirty="0" smtClean="0"/>
              <a:t> and </a:t>
            </a:r>
            <a:r>
              <a:rPr lang="en-US" dirty="0" err="1" smtClean="0">
                <a:hlinkClick r:id="rId5" action="ppaction://hlinkfile"/>
              </a:rPr>
              <a:t>Nepal</a:t>
            </a:r>
            <a:r>
              <a:rPr lang="en-US" dirty="0" err="1" smtClean="0"/>
              <a:t>.Order</a:t>
            </a:r>
            <a:r>
              <a:rPr lang="en-US" dirty="0" smtClean="0"/>
              <a:t> ,,</a:t>
            </a:r>
            <a:r>
              <a:rPr lang="en-US" dirty="0" err="1" smtClean="0"/>
              <a:t>anura,family</a:t>
            </a:r>
            <a:r>
              <a:rPr lang="en-US" dirty="0" smtClean="0"/>
              <a:t> </a:t>
            </a:r>
            <a:r>
              <a:rPr lang="en-US" dirty="0" err="1" smtClean="0"/>
              <a:t>Ranidae</a:t>
            </a:r>
            <a:endParaRPr lang="en-US" dirty="0" smtClean="0"/>
          </a:p>
          <a:p>
            <a:r>
              <a:rPr lang="en-US" dirty="0" smtClean="0"/>
              <a:t>TOAD…Head broader than long; snout short, rounded; </a:t>
            </a:r>
            <a:r>
              <a:rPr lang="en-US" dirty="0" err="1" smtClean="0"/>
              <a:t>canthus</a:t>
            </a:r>
            <a:r>
              <a:rPr lang="en-US" dirty="0" smtClean="0"/>
              <a:t> </a:t>
            </a:r>
            <a:r>
              <a:rPr lang="en-US" dirty="0" err="1" smtClean="0"/>
              <a:t>rostralis</a:t>
            </a:r>
            <a:r>
              <a:rPr lang="en-US" dirty="0" smtClean="0"/>
              <a:t> distinct; </a:t>
            </a:r>
            <a:r>
              <a:rPr lang="en-US" dirty="0" err="1" smtClean="0"/>
              <a:t>interorbital</a:t>
            </a:r>
            <a:r>
              <a:rPr lang="en-US" dirty="0" smtClean="0"/>
              <a:t> space as broad as the upper eyelid; tympanum distinct, about half the diameter </a:t>
            </a:r>
            <a:r>
              <a:rPr lang="en-US" dirty="0" err="1" smtClean="0"/>
              <a:t>oi</a:t>
            </a:r>
            <a:r>
              <a:rPr lang="en-US" dirty="0" smtClean="0"/>
              <a:t> the eye. lingers webbed at the base; toes two-thirds webbed; disks well developed. </a:t>
            </a:r>
            <a:r>
              <a:rPr lang="en-US" i="1" dirty="0" smtClean="0"/>
              <a:t>Hyla annectans</a:t>
            </a:r>
            <a:r>
              <a:rPr lang="en-US" dirty="0" smtClean="0"/>
              <a:t> is a species of </a:t>
            </a:r>
            <a:r>
              <a:rPr lang="en-US" dirty="0" smtClean="0">
                <a:hlinkClick r:id="rId6" action="ppaction://hlinkfile"/>
              </a:rPr>
              <a:t>toad</a:t>
            </a:r>
            <a:r>
              <a:rPr lang="en-US" dirty="0" smtClean="0"/>
              <a:t> found in India.</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30000" dirty="0" err="1" smtClean="0"/>
              <a:t>i</a:t>
            </a:r>
            <a:endParaRPr lang="en-US" dirty="0" smtClean="0"/>
          </a:p>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tooltip="Snake"/>
              </a:rPr>
              <a:t>Shield</a:t>
            </a:r>
            <a:r>
              <a:rPr lang="en-US" baseline="0" dirty="0" smtClean="0">
                <a:hlinkClick r:id="rId3" tooltip="Snake"/>
              </a:rPr>
              <a:t> tail or pipe </a:t>
            </a:r>
            <a:r>
              <a:rPr lang="en-US" dirty="0" smtClean="0">
                <a:hlinkClick r:id="rId3" tooltip="Snake"/>
              </a:rPr>
              <a:t>snakes</a:t>
            </a:r>
            <a:r>
              <a:rPr lang="en-US" dirty="0" smtClean="0"/>
              <a:t> found in southern </a:t>
            </a:r>
            <a:r>
              <a:rPr lang="en-US" dirty="0" smtClean="0">
                <a:hlinkClick r:id="rId4"/>
              </a:rPr>
              <a:t>India</a:t>
            </a:r>
            <a:r>
              <a:rPr lang="en-US" dirty="0" smtClean="0"/>
              <a:t> and </a:t>
            </a:r>
            <a:r>
              <a:rPr lang="en-US" dirty="0" smtClean="0">
                <a:hlinkClick r:id="rId5"/>
              </a:rPr>
              <a:t>Sri Lanka</a:t>
            </a:r>
            <a:r>
              <a:rPr lang="en-US" dirty="0" smtClean="0"/>
              <a:t>. The name is derived from the Greek words </a:t>
            </a:r>
            <a:r>
              <a:rPr lang="en-US" i="1" dirty="0" err="1" smtClean="0"/>
              <a:t>ura</a:t>
            </a:r>
            <a:r>
              <a:rPr lang="en-US" dirty="0" smtClean="0"/>
              <a:t> ("tail") and </a:t>
            </a:r>
            <a:r>
              <a:rPr lang="en-US" i="1" dirty="0" err="1" smtClean="0"/>
              <a:t>pelte</a:t>
            </a:r>
            <a:r>
              <a:rPr lang="en-US" dirty="0" smtClean="0"/>
              <a:t> ("shield"), indicating the presence of the large keratinous shield at the tip of the tail. Currently, 8 </a:t>
            </a:r>
            <a:r>
              <a:rPr lang="en-US" dirty="0" smtClean="0">
                <a:hlinkClick r:id="rId6" tooltip="Genus"/>
              </a:rPr>
              <a:t>genera</a:t>
            </a:r>
            <a:r>
              <a:rPr lang="en-US" dirty="0" smtClean="0"/>
              <a:t> are recognized comprising 47 </a:t>
            </a:r>
            <a:r>
              <a:rPr lang="en-US" dirty="0" smtClean="0">
                <a:hlinkClick r:id="rId7"/>
              </a:rPr>
              <a:t>species</a:t>
            </a:r>
            <a:r>
              <a:rPr lang="en-US" dirty="0" smtClean="0"/>
              <a:t>. These snakes are nonvenomous.</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i="1" dirty="0" err="1" smtClean="0"/>
              <a:t>Elachistodon</a:t>
            </a:r>
            <a:r>
              <a:rPr lang="en-US" i="1" dirty="0" smtClean="0"/>
              <a:t> </a:t>
            </a:r>
            <a:r>
              <a:rPr lang="en-US" i="1" dirty="0" err="1" smtClean="0"/>
              <a:t>westermanni</a:t>
            </a:r>
            <a:r>
              <a:rPr lang="en-US" dirty="0" smtClean="0"/>
              <a:t>) is a rare </a:t>
            </a:r>
            <a:r>
              <a:rPr lang="en-US" dirty="0" smtClean="0">
                <a:hlinkClick r:id="rId3"/>
              </a:rPr>
              <a:t>species</a:t>
            </a:r>
            <a:r>
              <a:rPr lang="en-US" dirty="0" smtClean="0"/>
              <a:t> of </a:t>
            </a:r>
            <a:r>
              <a:rPr lang="en-US" dirty="0" smtClean="0">
                <a:hlinkClick r:id="rId4"/>
              </a:rPr>
              <a:t>egg-eating snake</a:t>
            </a:r>
            <a:r>
              <a:rPr lang="en-US" dirty="0" smtClean="0"/>
              <a:t> found in </a:t>
            </a:r>
            <a:r>
              <a:rPr lang="en-US" dirty="0" smtClean="0">
                <a:hlinkClick r:id="rId5"/>
              </a:rPr>
              <a:t>Bangladesh</a:t>
            </a:r>
            <a:r>
              <a:rPr lang="en-US" dirty="0" smtClean="0"/>
              <a:t>, </a:t>
            </a:r>
            <a:r>
              <a:rPr lang="en-US" dirty="0" smtClean="0">
                <a:hlinkClick r:id="rId6"/>
              </a:rPr>
              <a:t>India</a:t>
            </a:r>
            <a:r>
              <a:rPr lang="en-US" dirty="0" smtClean="0"/>
              <a:t>, and </a:t>
            </a:r>
            <a:r>
              <a:rPr lang="en-US" dirty="0" smtClean="0">
                <a:hlinkClick r:id="rId7"/>
              </a:rPr>
              <a:t>Nepal</a:t>
            </a:r>
            <a:r>
              <a:rPr lang="en-US" dirty="0" smtClean="0"/>
              <a:t>. It is nocturnal. The snake has special adaptations such as a vertebral </a:t>
            </a:r>
            <a:r>
              <a:rPr lang="en-US" dirty="0" err="1" smtClean="0"/>
              <a:t>hypapophysis</a:t>
            </a:r>
            <a:r>
              <a:rPr lang="en-US" dirty="0" smtClean="0"/>
              <a:t>, a projection of the backbone, that juts into the </a:t>
            </a:r>
            <a:r>
              <a:rPr lang="en-US" dirty="0" err="1" smtClean="0"/>
              <a:t>oesophagus</a:t>
            </a:r>
            <a:r>
              <a:rPr lang="en-US" dirty="0" smtClean="0"/>
              <a:t> and helps in cracking eggs.</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Gavialidae</a:t>
            </a:r>
            <a:r>
              <a:rPr lang="en-US" dirty="0" smtClean="0"/>
              <a:t> consists of only one surviving species, the </a:t>
            </a:r>
            <a:r>
              <a:rPr lang="en-US" dirty="0" err="1" smtClean="0">
                <a:hlinkClick r:id="rId3"/>
              </a:rPr>
              <a:t>gharial</a:t>
            </a:r>
            <a:r>
              <a:rPr lang="en-US" dirty="0" smtClean="0"/>
              <a:t> (</a:t>
            </a:r>
            <a:r>
              <a:rPr lang="en-US" i="1" dirty="0" err="1" smtClean="0"/>
              <a:t>Gavialis</a:t>
            </a:r>
            <a:r>
              <a:rPr lang="en-US" i="1" dirty="0" smtClean="0"/>
              <a:t> </a:t>
            </a:r>
            <a:r>
              <a:rPr lang="en-US" i="1" dirty="0" err="1" smtClean="0"/>
              <a:t>gangeticus</a:t>
            </a:r>
            <a:r>
              <a:rPr lang="en-US" dirty="0" smtClean="0"/>
              <a:t>), which is native to </a:t>
            </a:r>
            <a:r>
              <a:rPr lang="en-US" dirty="0" err="1" smtClean="0">
                <a:hlinkClick r:id="rId4"/>
              </a:rPr>
              <a:t>India</a:t>
            </a:r>
            <a:r>
              <a:rPr lang="en-US" dirty="0" err="1" smtClean="0"/>
              <a:t>.It</a:t>
            </a:r>
            <a:r>
              <a:rPr lang="en-US" baseline="0" dirty="0" smtClean="0"/>
              <a:t> has</a:t>
            </a:r>
            <a:r>
              <a:rPr lang="en-US" dirty="0" smtClean="0"/>
              <a:t> much thinner snout. The thin snout is used to catch fish, as </a:t>
            </a:r>
            <a:r>
              <a:rPr lang="en-US" dirty="0" err="1" smtClean="0"/>
              <a:t>gavialids</a:t>
            </a:r>
            <a:r>
              <a:rPr lang="en-US" dirty="0" smtClean="0"/>
              <a:t> lack the jaw strength to capture the large mammalian prey. </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found in </a:t>
            </a:r>
            <a:r>
              <a:rPr lang="en-US" dirty="0" smtClean="0">
                <a:hlinkClick r:id="rId3"/>
              </a:rPr>
              <a:t>China</a:t>
            </a:r>
            <a:r>
              <a:rPr lang="en-US" dirty="0" smtClean="0"/>
              <a:t>, </a:t>
            </a:r>
            <a:r>
              <a:rPr lang="en-US" dirty="0" smtClean="0">
                <a:hlinkClick r:id="rId4"/>
              </a:rPr>
              <a:t>Laos</a:t>
            </a:r>
            <a:r>
              <a:rPr lang="en-US" dirty="0" smtClean="0"/>
              <a:t>, </a:t>
            </a:r>
            <a:r>
              <a:rPr lang="en-US" dirty="0" smtClean="0">
                <a:hlinkClick r:id="rId5" tooltip="Myanmar"/>
              </a:rPr>
              <a:t>Myanmar</a:t>
            </a:r>
            <a:r>
              <a:rPr lang="en-US" dirty="0" smtClean="0"/>
              <a:t>, </a:t>
            </a:r>
            <a:r>
              <a:rPr lang="en-US" dirty="0" smtClean="0">
                <a:hlinkClick r:id="rId6"/>
              </a:rPr>
              <a:t>Thailand</a:t>
            </a:r>
            <a:r>
              <a:rPr lang="en-US" dirty="0" smtClean="0"/>
              <a:t>, and </a:t>
            </a:r>
            <a:r>
              <a:rPr lang="en-US" dirty="0" smtClean="0">
                <a:hlinkClick r:id="rId7"/>
              </a:rPr>
              <a:t>Vietnam</a:t>
            </a:r>
            <a:r>
              <a:rPr lang="en-US" dirty="0" smtClean="0"/>
              <a:t>. In addition to a very large head, the big headed turtle is known to readily climb trees near rivers and fast streams. The big headed turtle cannot pull its head in its shell. </a:t>
            </a:r>
            <a:r>
              <a:rPr lang="en-US" dirty="0" err="1" smtClean="0"/>
              <a:t>Platysternon</a:t>
            </a:r>
            <a:r>
              <a:rPr lang="en-US" dirty="0" smtClean="0"/>
              <a:t> will not hesitate to use its powerful jaws to defend itself. It is a </a:t>
            </a:r>
            <a:r>
              <a:rPr lang="en-US" dirty="0" smtClean="0">
                <a:hlinkClick r:id="rId8"/>
              </a:rPr>
              <a:t>fish</a:t>
            </a:r>
            <a:r>
              <a:rPr lang="en-US" dirty="0" smtClean="0"/>
              <a:t> and </a:t>
            </a:r>
            <a:r>
              <a:rPr lang="en-US" dirty="0" smtClean="0">
                <a:hlinkClick r:id="rId9"/>
              </a:rPr>
              <a:t>snail</a:t>
            </a:r>
            <a:r>
              <a:rPr lang="en-US" dirty="0" smtClean="0"/>
              <a:t> eater.</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50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includes a single species, </a:t>
            </a:r>
            <a:r>
              <a:rPr lang="en-US" i="1" dirty="0" err="1" smtClean="0">
                <a:hlinkClick r:id="rId3"/>
              </a:rPr>
              <a:t>Lanthanotus</a:t>
            </a:r>
            <a:r>
              <a:rPr lang="en-US" i="1" dirty="0" smtClean="0">
                <a:hlinkClick r:id="rId3"/>
              </a:rPr>
              <a:t> </a:t>
            </a:r>
            <a:r>
              <a:rPr lang="en-US" i="1" dirty="0" err="1" smtClean="0">
                <a:hlinkClick r:id="rId3"/>
              </a:rPr>
              <a:t>borneensis</a:t>
            </a:r>
            <a:r>
              <a:rPr lang="en-US" dirty="0" smtClean="0"/>
              <a:t>, that is restricted to Borneo.</a:t>
            </a:r>
            <a:r>
              <a:rPr lang="en-US" i="1" dirty="0" smtClean="0">
                <a:hlinkClick r:id="rId4"/>
              </a:rPr>
              <a:t> </a:t>
            </a:r>
            <a:r>
              <a:rPr lang="en-US" i="1" dirty="0" err="1" smtClean="0">
                <a:hlinkClick r:id="rId4"/>
              </a:rPr>
              <a:t>Lanthanotus</a:t>
            </a:r>
            <a:r>
              <a:rPr lang="en-US" dirty="0" smtClean="0"/>
              <a:t> gets its common name from its lack of external ear opening, and although ear structures are fully developed underneath the skin, it does not  respond much to auditory stimulus. Its eyes are reduced, as are its nostrils, and it probably relies on its tongue for chemosensory reception . The natural food  is unknown, mostly eats eggs, worms, and fish.</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Pythons</a:t>
            </a:r>
            <a:r>
              <a:rPr lang="en-US" baseline="0" dirty="0" smtClean="0"/>
              <a:t> are</a:t>
            </a:r>
            <a:r>
              <a:rPr lang="en-US" dirty="0" smtClean="0"/>
              <a:t> </a:t>
            </a:r>
            <a:r>
              <a:rPr lang="en-US" b="1" dirty="0" smtClean="0"/>
              <a:t>Nonpoisonous snakes</a:t>
            </a:r>
            <a:r>
              <a:rPr lang="en-US" dirty="0" smtClean="0"/>
              <a:t>. Pythons are large and muscular, and kill their prey by squeezing, or constricting, until it suffocates. Although most feed on small mammals, some large species can kill and swallow small pigs and goats. Rarely they killed humans.</a:t>
            </a:r>
          </a:p>
          <a:p>
            <a:r>
              <a:rPr lang="en-US" dirty="0" err="1" smtClean="0"/>
              <a:t>KRAITS:The</a:t>
            </a:r>
            <a:r>
              <a:rPr lang="en-US" dirty="0" smtClean="0"/>
              <a:t> </a:t>
            </a:r>
            <a:r>
              <a:rPr lang="en-US" b="1" dirty="0" smtClean="0"/>
              <a:t>common krait</a:t>
            </a:r>
            <a:r>
              <a:rPr lang="en-US" dirty="0" smtClean="0"/>
              <a:t> (</a:t>
            </a:r>
            <a:r>
              <a:rPr lang="en-US" i="1" dirty="0" err="1" smtClean="0"/>
              <a:t>Bungarus</a:t>
            </a:r>
            <a:r>
              <a:rPr lang="en-US" i="1" dirty="0" smtClean="0"/>
              <a:t> </a:t>
            </a:r>
            <a:r>
              <a:rPr lang="en-US" i="1" dirty="0" err="1" smtClean="0"/>
              <a:t>caeruleus</a:t>
            </a:r>
            <a:r>
              <a:rPr lang="en-US" dirty="0" smtClean="0"/>
              <a:t>)  is found in the </a:t>
            </a:r>
            <a:r>
              <a:rPr lang="en-US" dirty="0" smtClean="0">
                <a:hlinkClick r:id="rId3" tooltip="Jungle"/>
              </a:rPr>
              <a:t>jungles</a:t>
            </a:r>
            <a:r>
              <a:rPr lang="en-US" dirty="0" smtClean="0"/>
              <a:t> of the </a:t>
            </a:r>
            <a:r>
              <a:rPr lang="en-US" dirty="0" smtClean="0">
                <a:hlinkClick r:id="rId4" tooltip="India"/>
              </a:rPr>
              <a:t>Indian</a:t>
            </a:r>
            <a:r>
              <a:rPr lang="en-US" dirty="0" smtClean="0"/>
              <a:t> </a:t>
            </a:r>
            <a:r>
              <a:rPr lang="en-US" dirty="0" smtClean="0">
                <a:hlinkClick r:id="rId5" tooltip="Sub-continent"/>
              </a:rPr>
              <a:t>sub-continent</a:t>
            </a:r>
            <a:r>
              <a:rPr lang="en-US" dirty="0" smtClean="0"/>
              <a:t>. This snake is highly </a:t>
            </a:r>
            <a:r>
              <a:rPr lang="en-US" dirty="0" smtClean="0">
                <a:hlinkClick r:id="rId6" tooltip="Venom (poison)"/>
              </a:rPr>
              <a:t>venomous</a:t>
            </a:r>
            <a:r>
              <a:rPr lang="en-US" dirty="0" smtClean="0"/>
              <a:t>.. Krait venom is extremely </a:t>
            </a:r>
            <a:r>
              <a:rPr lang="en-US" dirty="0" err="1" smtClean="0">
                <a:hlinkClick r:id="rId7" tooltip="Neurotoxic"/>
              </a:rPr>
              <a:t>neurotoxic</a:t>
            </a:r>
            <a:r>
              <a:rPr lang="en-US" dirty="0" smtClean="0"/>
              <a:t> and induces muscle paralysis. Kraits are </a:t>
            </a:r>
            <a:r>
              <a:rPr lang="en-US" dirty="0" smtClean="0">
                <a:hlinkClick r:id="rId8" tooltip="Nocturnal"/>
              </a:rPr>
              <a:t>nocturnal</a:t>
            </a:r>
            <a:r>
              <a:rPr lang="en-US" dirty="0" smtClean="0"/>
              <a:t> and seldom encounter humans during daylight hours, so incidents are rare. These snakes prey on other </a:t>
            </a:r>
            <a:r>
              <a:rPr lang="en-US" dirty="0" smtClean="0">
                <a:hlinkClick r:id="rId9" tooltip="Snakes"/>
              </a:rPr>
              <a:t>snakes</a:t>
            </a:r>
            <a:r>
              <a:rPr lang="en-US" dirty="0" smtClean="0"/>
              <a:t>, </a:t>
            </a:r>
            <a:r>
              <a:rPr lang="en-US" dirty="0" smtClean="0">
                <a:hlinkClick r:id="rId10" tooltip="Lizard"/>
              </a:rPr>
              <a:t>lizards</a:t>
            </a:r>
            <a:r>
              <a:rPr lang="en-US" dirty="0" smtClean="0"/>
              <a:t>, </a:t>
            </a:r>
            <a:r>
              <a:rPr lang="en-US" dirty="0" smtClean="0">
                <a:hlinkClick r:id="rId11" tooltip="Frog"/>
              </a:rPr>
              <a:t>frogs</a:t>
            </a:r>
            <a:r>
              <a:rPr lang="en-US" dirty="0" smtClean="0"/>
              <a:t>, </a:t>
            </a:r>
            <a:r>
              <a:rPr lang="en-US" dirty="0" smtClean="0">
                <a:hlinkClick r:id="rId12" tooltip="Rat"/>
              </a:rPr>
              <a:t>rats</a:t>
            </a:r>
            <a:r>
              <a:rPr lang="en-US" dirty="0" smtClean="0"/>
              <a:t>, and </a:t>
            </a:r>
            <a:r>
              <a:rPr lang="en-US" dirty="0" smtClean="0">
                <a:hlinkClick r:id="rId13" tooltip="Mouse"/>
              </a:rPr>
              <a:t>mice</a:t>
            </a:r>
            <a:endParaRPr lang="en-US" dirty="0" smtClean="0"/>
          </a:p>
          <a:p>
            <a:r>
              <a:rPr lang="en-US" b="1" i="1" dirty="0" err="1" smtClean="0"/>
              <a:t>Naja</a:t>
            </a:r>
            <a:r>
              <a:rPr lang="en-US" b="1" i="1" dirty="0" smtClean="0"/>
              <a:t> </a:t>
            </a:r>
            <a:r>
              <a:rPr lang="en-US" b="1" i="1" dirty="0" err="1" smtClean="0"/>
              <a:t>naja</a:t>
            </a:r>
            <a:r>
              <a:rPr lang="en-US" dirty="0" smtClean="0"/>
              <a:t> or the </a:t>
            </a:r>
            <a:r>
              <a:rPr lang="en-US" b="1" dirty="0" smtClean="0"/>
              <a:t>Indian cobra</a:t>
            </a:r>
            <a:r>
              <a:rPr lang="en-US" dirty="0" smtClean="0"/>
              <a:t> is a </a:t>
            </a:r>
            <a:r>
              <a:rPr lang="en-US" dirty="0" smtClean="0">
                <a:hlinkClick r:id="rId14"/>
              </a:rPr>
              <a:t>species</a:t>
            </a:r>
            <a:r>
              <a:rPr lang="en-US" dirty="0" smtClean="0"/>
              <a:t> of </a:t>
            </a:r>
            <a:r>
              <a:rPr lang="en-US" dirty="0" smtClean="0">
                <a:hlinkClick r:id="rId15" tooltip="Venomous snake"/>
              </a:rPr>
              <a:t>venomous</a:t>
            </a:r>
            <a:r>
              <a:rPr lang="en-US" dirty="0" smtClean="0"/>
              <a:t> </a:t>
            </a:r>
            <a:r>
              <a:rPr lang="en-US" dirty="0" smtClean="0">
                <a:hlinkClick r:id="rId16"/>
              </a:rPr>
              <a:t>snake</a:t>
            </a:r>
            <a:r>
              <a:rPr lang="en-US" dirty="0" smtClean="0"/>
              <a:t> found in the </a:t>
            </a:r>
            <a:r>
              <a:rPr lang="en-US" dirty="0" smtClean="0">
                <a:hlinkClick r:id="rId17"/>
              </a:rPr>
              <a:t>Indian subcontinent</a:t>
            </a:r>
            <a:r>
              <a:rPr lang="en-US" dirty="0" smtClean="0"/>
              <a:t>.. The Indian cobra's venom contains a powerful post-</a:t>
            </a:r>
            <a:r>
              <a:rPr lang="en-US" dirty="0" smtClean="0">
                <a:hlinkClick r:id="rId18" tooltip="Synapse"/>
              </a:rPr>
              <a:t>synaptic</a:t>
            </a:r>
            <a:r>
              <a:rPr lang="en-US" dirty="0" smtClean="0"/>
              <a:t> </a:t>
            </a:r>
            <a:r>
              <a:rPr lang="en-US" dirty="0" smtClean="0">
                <a:hlinkClick r:id="rId19"/>
              </a:rPr>
              <a:t>neurotoxin</a:t>
            </a:r>
            <a:r>
              <a:rPr lang="en-US" dirty="0" smtClean="0"/>
              <a:t>. The venom acts on the synaptic gaps of the </a:t>
            </a:r>
            <a:r>
              <a:rPr lang="en-US" dirty="0" smtClean="0">
                <a:hlinkClick r:id="rId20" tooltip="Nerve"/>
              </a:rPr>
              <a:t>nerves</a:t>
            </a:r>
            <a:r>
              <a:rPr lang="en-US" dirty="0" smtClean="0"/>
              <a:t>, thereby paralyzing </a:t>
            </a:r>
            <a:r>
              <a:rPr lang="en-US" dirty="0" smtClean="0">
                <a:hlinkClick r:id="rId21" tooltip="Muscle"/>
              </a:rPr>
              <a:t>muscles</a:t>
            </a:r>
            <a:r>
              <a:rPr lang="en-US" dirty="0" smtClean="0"/>
              <a:t>, and in severe bites leading to </a:t>
            </a:r>
            <a:r>
              <a:rPr lang="en-US" dirty="0" smtClean="0">
                <a:hlinkClick r:id="rId22"/>
              </a:rPr>
              <a:t>respiratory failure</a:t>
            </a:r>
            <a:r>
              <a:rPr lang="en-US" dirty="0" smtClean="0"/>
              <a:t> or </a:t>
            </a:r>
            <a:r>
              <a:rPr lang="en-US" dirty="0" smtClean="0">
                <a:hlinkClick r:id="rId23"/>
              </a:rPr>
              <a:t>cardiac arrest</a:t>
            </a:r>
            <a:endParaRPr lang="en-US" dirty="0" smtClean="0"/>
          </a:p>
          <a:p>
            <a:r>
              <a:rPr lang="en-US" b="1" i="1" dirty="0" err="1" smtClean="0"/>
              <a:t>Daboia</a:t>
            </a:r>
            <a:r>
              <a:rPr lang="en-US" dirty="0" smtClean="0"/>
              <a:t> is a </a:t>
            </a:r>
            <a:r>
              <a:rPr lang="en-US" dirty="0" smtClean="0">
                <a:hlinkClick r:id="rId24" tooltip="Monotypic"/>
              </a:rPr>
              <a:t>monotypic</a:t>
            </a:r>
            <a:r>
              <a:rPr lang="en-US" dirty="0" smtClean="0"/>
              <a:t> </a:t>
            </a:r>
            <a:r>
              <a:rPr lang="en-US" dirty="0" smtClean="0">
                <a:hlinkClick r:id="rId25"/>
              </a:rPr>
              <a:t>genus</a:t>
            </a:r>
            <a:r>
              <a:rPr lang="en-US" baseline="30000" dirty="0" smtClean="0">
                <a:hlinkClick r:id="rId26"/>
              </a:rPr>
              <a:t>[8]</a:t>
            </a:r>
            <a:r>
              <a:rPr lang="en-US" dirty="0" smtClean="0"/>
              <a:t> of </a:t>
            </a:r>
            <a:r>
              <a:rPr lang="en-US" dirty="0" smtClean="0">
                <a:hlinkClick r:id="rId15" tooltip="Venomous snake"/>
              </a:rPr>
              <a:t>venomous</a:t>
            </a:r>
            <a:r>
              <a:rPr lang="en-US" dirty="0" smtClean="0"/>
              <a:t> </a:t>
            </a:r>
            <a:r>
              <a:rPr lang="en-US" dirty="0" smtClean="0">
                <a:hlinkClick r:id="rId27"/>
              </a:rPr>
              <a:t>Old World</a:t>
            </a:r>
            <a:r>
              <a:rPr lang="en-US" dirty="0" smtClean="0"/>
              <a:t> </a:t>
            </a:r>
            <a:r>
              <a:rPr lang="en-US" dirty="0" smtClean="0">
                <a:hlinkClick r:id="rId28" tooltip="Viperinae"/>
              </a:rPr>
              <a:t>viper</a:t>
            </a:r>
            <a:r>
              <a:rPr lang="en-US" dirty="0" smtClean="0"/>
              <a:t>. The single </a:t>
            </a:r>
            <a:r>
              <a:rPr lang="en-US" dirty="0" smtClean="0">
                <a:hlinkClick r:id="rId14"/>
              </a:rPr>
              <a:t>species</a:t>
            </a:r>
            <a:r>
              <a:rPr lang="en-US" dirty="0" smtClean="0"/>
              <a:t>, </a:t>
            </a:r>
            <a:r>
              <a:rPr lang="en-US" i="1" dirty="0" smtClean="0"/>
              <a:t>D. </a:t>
            </a:r>
            <a:r>
              <a:rPr lang="en-US" i="1" dirty="0" err="1" smtClean="0"/>
              <a:t>russelii</a:t>
            </a:r>
            <a:r>
              <a:rPr lang="en-US" dirty="0" smtClean="0"/>
              <a:t>, is found in </a:t>
            </a:r>
            <a:r>
              <a:rPr lang="en-US" dirty="0" smtClean="0">
                <a:hlinkClick r:id="rId29"/>
              </a:rPr>
              <a:t>Asia</a:t>
            </a:r>
            <a:r>
              <a:rPr lang="en-US" dirty="0" smtClean="0"/>
              <a:t> throughout the </a:t>
            </a:r>
            <a:r>
              <a:rPr lang="en-US" dirty="0" smtClean="0">
                <a:hlinkClick r:id="rId17"/>
              </a:rPr>
              <a:t>Indian subcontinent</a:t>
            </a:r>
            <a:r>
              <a:rPr lang="en-US" dirty="0" smtClean="0"/>
              <a:t>, much of </a:t>
            </a:r>
            <a:r>
              <a:rPr lang="en-US" dirty="0" smtClean="0">
                <a:hlinkClick r:id="rId30"/>
              </a:rPr>
              <a:t>Southeast Asia</a:t>
            </a:r>
            <a:r>
              <a:rPr lang="en-US" dirty="0" smtClean="0"/>
              <a:t>, southern </a:t>
            </a:r>
            <a:r>
              <a:rPr lang="en-US" dirty="0" smtClean="0">
                <a:hlinkClick r:id="rId31"/>
              </a:rPr>
              <a:t>China</a:t>
            </a:r>
            <a:r>
              <a:rPr lang="en-US" dirty="0" smtClean="0"/>
              <a:t> and </a:t>
            </a:r>
            <a:r>
              <a:rPr lang="en-US" dirty="0" err="1" smtClean="0">
                <a:hlinkClick r:id="rId32"/>
              </a:rPr>
              <a:t>Taiwan</a:t>
            </a:r>
            <a:r>
              <a:rPr lang="en-US" dirty="0" err="1" smtClean="0"/>
              <a:t>.It</a:t>
            </a:r>
            <a:r>
              <a:rPr lang="en-US" dirty="0" smtClean="0"/>
              <a:t> is a member of the </a:t>
            </a:r>
            <a:r>
              <a:rPr lang="en-US" dirty="0" smtClean="0">
                <a:hlinkClick r:id="rId33" tooltip="Big Four (Indian snakes)"/>
              </a:rPr>
              <a:t>big four</a:t>
            </a:r>
            <a:r>
              <a:rPr lang="en-US" dirty="0" smtClean="0"/>
              <a:t> venomous snakes in </a:t>
            </a:r>
            <a:r>
              <a:rPr lang="en-US" dirty="0" smtClean="0">
                <a:hlinkClick r:id="rId4"/>
              </a:rPr>
              <a:t>India</a:t>
            </a:r>
            <a:r>
              <a:rPr lang="en-US" dirty="0" smtClean="0"/>
              <a:t>.</a:t>
            </a:r>
            <a:r>
              <a:rPr lang="en-US" baseline="30000" dirty="0" smtClean="0"/>
              <a:t> </a:t>
            </a:r>
            <a:r>
              <a:rPr lang="en-US" dirty="0" smtClean="0"/>
              <a:t>It is one of the species responsible for causing the most snakebite cases and deaths in the world due to various factors such as its frequent occurrence in places where humans are occupied. The color pattern consists of a deep yellow, tan or brown ground color, with three series of dark brown spots that run the length of its body. Each of these spots has a black ring around it, the outer border of which is intensified with a rim of white or yellow.</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a:t>
            </a:r>
            <a:r>
              <a:rPr lang="en-US" b="1" dirty="0" smtClean="0"/>
              <a:t>Desert Monitor</a:t>
            </a:r>
            <a:r>
              <a:rPr lang="en-US" dirty="0" smtClean="0"/>
              <a:t> the Dorsum is  gray to yellowish brown; body and  tail  with brownish crossbars; 2-3 streaks on neck; </a:t>
            </a:r>
            <a:r>
              <a:rPr lang="en-US" dirty="0" err="1" smtClean="0"/>
              <a:t>ventrum</a:t>
            </a:r>
            <a:r>
              <a:rPr lang="en-US" dirty="0" smtClean="0"/>
              <a:t> yellowish.. It is very secretive monitor and is more active during the early hours of the day, spending most of its time in its burrow. It feeds on rodents, lizards,  snakes, birds, eggs, frogs, and  toads. Since it is a </a:t>
            </a:r>
            <a:r>
              <a:rPr lang="en-US" dirty="0" err="1" smtClean="0"/>
              <a:t>varanid</a:t>
            </a:r>
            <a:r>
              <a:rPr lang="en-US" dirty="0" smtClean="0"/>
              <a:t> of warm areas, it is not known to hibernate..</a:t>
            </a:r>
          </a:p>
          <a:p>
            <a:r>
              <a:rPr lang="en-US" b="1" dirty="0" smtClean="0"/>
              <a:t>GECKOS</a:t>
            </a:r>
            <a:r>
              <a:rPr lang="en-US" dirty="0" smtClean="0"/>
              <a:t>::widely distributed through out the world ..</a:t>
            </a:r>
            <a:r>
              <a:rPr lang="en-US" baseline="0" dirty="0" smtClean="0"/>
              <a:t> Have no eye lids but transparent membrane ,specialized toe pads that enable them to climb on vertical and smooth surfaces,</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1" i="0" kern="1200" dirty="0" smtClean="0">
                <a:solidFill>
                  <a:schemeClr val="tx1"/>
                </a:solidFill>
                <a:latin typeface="+mn-lt"/>
                <a:ea typeface="+mn-ea"/>
                <a:cs typeface="+mn-cs"/>
              </a:rPr>
              <a:t>broadbills</a:t>
            </a:r>
            <a:r>
              <a:rPr lang="en-US" sz="1200" b="0" i="0" kern="1200" dirty="0" smtClean="0">
                <a:solidFill>
                  <a:schemeClr val="tx1"/>
                </a:solidFill>
                <a:latin typeface="+mn-lt"/>
                <a:ea typeface="+mn-ea"/>
                <a:cs typeface="+mn-cs"/>
              </a:rPr>
              <a:t> are a family of small </a:t>
            </a:r>
            <a:r>
              <a:rPr lang="en-US" sz="1200" b="0" i="0" u="none" strike="noStrike" kern="1200" dirty="0" smtClean="0">
                <a:solidFill>
                  <a:schemeClr val="tx1"/>
                </a:solidFill>
                <a:latin typeface="+mn-lt"/>
                <a:ea typeface="+mn-ea"/>
                <a:cs typeface="+mn-cs"/>
                <a:hlinkClick r:id="rId3" action="ppaction://hlinkfile"/>
              </a:rPr>
              <a:t>passerine</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4" action="ppaction://hlinkfile" tooltip="Bird"/>
              </a:rPr>
              <a:t>birds</a:t>
            </a:r>
            <a:r>
              <a:rPr lang="en-US" sz="1200" b="0"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Eurylaimidae</a:t>
            </a:r>
            <a:endParaRPr lang="en-US" sz="1200" b="1" i="0" kern="1200" dirty="0" smtClean="0">
              <a:solidFill>
                <a:schemeClr val="tx1"/>
              </a:solidFill>
              <a:latin typeface="+mn-lt"/>
              <a:ea typeface="+mn-ea"/>
              <a:cs typeface="+mn-cs"/>
            </a:endParaRPr>
          </a:p>
          <a:p>
            <a:r>
              <a:rPr lang="en-US" dirty="0" smtClean="0"/>
              <a:t>The </a:t>
            </a:r>
            <a:r>
              <a:rPr lang="en-US" b="1" dirty="0" smtClean="0"/>
              <a:t>broadbills</a:t>
            </a:r>
            <a:r>
              <a:rPr lang="en-US" dirty="0" smtClean="0"/>
              <a:t> are a family of small </a:t>
            </a:r>
            <a:r>
              <a:rPr lang="en-US" dirty="0" smtClean="0">
                <a:hlinkClick r:id="rId3"/>
              </a:rPr>
              <a:t>passerine</a:t>
            </a:r>
            <a:r>
              <a:rPr lang="en-US" dirty="0" smtClean="0"/>
              <a:t> </a:t>
            </a:r>
            <a:r>
              <a:rPr lang="en-US" dirty="0" smtClean="0">
                <a:hlinkClick r:id="rId4" tooltip="Bird"/>
              </a:rPr>
              <a:t>birds</a:t>
            </a:r>
            <a:r>
              <a:rPr lang="en-US" dirty="0" smtClean="0"/>
              <a:t>, </a:t>
            </a:r>
            <a:r>
              <a:rPr lang="en-US" b="1" dirty="0" err="1" smtClean="0"/>
              <a:t>Eurylaimidae</a:t>
            </a:r>
            <a:r>
              <a:rPr lang="en-US" dirty="0" smtClean="0"/>
              <a:t>. The </a:t>
            </a:r>
            <a:r>
              <a:rPr lang="en-US" i="1" dirty="0" err="1" smtClean="0"/>
              <a:t>Smithornis</a:t>
            </a:r>
            <a:r>
              <a:rPr lang="en-US" dirty="0" smtClean="0"/>
              <a:t> and </a:t>
            </a:r>
            <a:r>
              <a:rPr lang="en-US" i="1" dirty="0" err="1" smtClean="0"/>
              <a:t>Pseudocalyptomena</a:t>
            </a:r>
            <a:r>
              <a:rPr lang="en-US" dirty="0" smtClean="0"/>
              <a:t> species occur in </a:t>
            </a:r>
            <a:r>
              <a:rPr lang="en-US" dirty="0" smtClean="0">
                <a:hlinkClick r:id="rId5"/>
              </a:rPr>
              <a:t>sub-Saharan Africa</a:t>
            </a:r>
            <a:r>
              <a:rPr lang="en-US" dirty="0" smtClean="0"/>
              <a:t>; the rest extend from the eastern </a:t>
            </a:r>
            <a:r>
              <a:rPr lang="en-US" dirty="0" smtClean="0">
                <a:hlinkClick r:id="rId6"/>
              </a:rPr>
              <a:t>Himalayas</a:t>
            </a:r>
            <a:r>
              <a:rPr lang="en-US" dirty="0" smtClean="0"/>
              <a:t> to </a:t>
            </a:r>
            <a:r>
              <a:rPr lang="en-US" dirty="0" smtClean="0">
                <a:hlinkClick r:id="rId7"/>
              </a:rPr>
              <a:t>Sumatra</a:t>
            </a:r>
            <a:r>
              <a:rPr lang="en-US" dirty="0" smtClean="0"/>
              <a:t> and </a:t>
            </a:r>
            <a:r>
              <a:rPr lang="en-US" dirty="0" smtClean="0">
                <a:hlinkClick r:id="rId8"/>
              </a:rPr>
              <a:t>Borneo</a:t>
            </a:r>
            <a:r>
              <a:rPr lang="en-US" dirty="0" smtClean="0"/>
              <a:t>. The broadbills are for the most part insectivorous and carnivorous.. They are generally gregarious, with many species moving about in flocks of about 20 individuals</a:t>
            </a:r>
          </a:p>
          <a:p>
            <a:r>
              <a:rPr lang="en-US" b="1" dirty="0" smtClean="0"/>
              <a:t>Long-tailed Broadbill</a:t>
            </a:r>
            <a:r>
              <a:rPr lang="en-US" dirty="0" smtClean="0"/>
              <a:t> (</a:t>
            </a:r>
            <a:r>
              <a:rPr lang="en-US" i="1" dirty="0" smtClean="0"/>
              <a:t>Psarisomus dalhousiae</a:t>
            </a:r>
            <a:r>
              <a:rPr lang="en-US" dirty="0" smtClean="0"/>
              <a:t>) is a resident in Himalayan foothills and north-east India. </a:t>
            </a:r>
          </a:p>
          <a:p>
            <a:r>
              <a:rPr lang="en-US" b="1" dirty="0" smtClean="0"/>
              <a:t>Size:</a:t>
            </a:r>
            <a:r>
              <a:rPr lang="en-US" dirty="0" smtClean="0"/>
              <a:t> 28 cm</a:t>
            </a:r>
          </a:p>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55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t>
            </a:r>
            <a:endParaRPr lang="en-US" sz="1200" b="0" i="0" kern="1200" baseline="0" dirty="0" smtClean="0">
              <a:solidFill>
                <a:schemeClr val="tx1"/>
              </a:solidFill>
              <a:latin typeface="+mn-lt"/>
              <a:ea typeface="+mn-ea"/>
              <a:cs typeface="+mn-cs"/>
            </a:endParaRPr>
          </a:p>
          <a:p>
            <a:r>
              <a:rPr lang="en-US" sz="2000" b="1" dirty="0" err="1" smtClean="0">
                <a:hlinkClick r:id="rId3"/>
              </a:rPr>
              <a:t>goldenOriole</a:t>
            </a:r>
            <a:r>
              <a:rPr lang="en-US" dirty="0" smtClean="0">
                <a:hlinkClick r:id="rId3"/>
              </a:rPr>
              <a:t> ;</a:t>
            </a:r>
            <a:r>
              <a:rPr lang="en-US" dirty="0" smtClean="0"/>
              <a:t> Himalayan range </a:t>
            </a:r>
            <a:r>
              <a:rPr lang="en-US" dirty="0" err="1" smtClean="0"/>
              <a:t>states,Western</a:t>
            </a:r>
            <a:r>
              <a:rPr lang="en-US" dirty="0" smtClean="0"/>
              <a:t> </a:t>
            </a:r>
            <a:r>
              <a:rPr lang="en-US" dirty="0" err="1" smtClean="0"/>
              <a:t>ghats</a:t>
            </a:r>
            <a:r>
              <a:rPr lang="en-US" dirty="0" smtClean="0"/>
              <a:t> of South India and Sri Lanka</a:t>
            </a:r>
          </a:p>
          <a:p>
            <a:r>
              <a:rPr lang="en-US" dirty="0" smtClean="0">
                <a:hlinkClick r:id="rId3"/>
              </a:rPr>
              <a:t>Old World</a:t>
            </a:r>
            <a:r>
              <a:rPr lang="en-US" dirty="0" smtClean="0"/>
              <a:t> orioles in the genus </a:t>
            </a:r>
            <a:r>
              <a:rPr lang="en-US" i="1" dirty="0" err="1" smtClean="0">
                <a:hlinkClick r:id="rId4"/>
              </a:rPr>
              <a:t>Oriolus</a:t>
            </a:r>
            <a:r>
              <a:rPr lang="en-US" dirty="0" smtClean="0"/>
              <a:t>.</a:t>
            </a:r>
            <a:r>
              <a:rPr lang="en-US" baseline="30000" dirty="0" smtClean="0">
                <a:hlinkClick r:id="rId5"/>
              </a:rPr>
              <a:t>[</a:t>
            </a:r>
            <a:r>
              <a:rPr lang="en-US" dirty="0" smtClean="0"/>
              <a:t>Orioles are arboreal . They are opportunistic </a:t>
            </a:r>
            <a:r>
              <a:rPr lang="en-US" dirty="0" smtClean="0">
                <a:hlinkClick r:id="rId6" tooltip="Omnivore"/>
              </a:rPr>
              <a:t>omnivores</a:t>
            </a:r>
            <a:r>
              <a:rPr lang="en-US" dirty="0" smtClean="0"/>
              <a:t>, with the main components of their diet being fruit, berries, and arthropods.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Bee Eater:</a:t>
            </a:r>
          </a:p>
          <a:p>
            <a:r>
              <a:rPr lang="en-US" i="1" dirty="0" err="1" smtClean="0"/>
              <a:t>Nyctyornis</a:t>
            </a:r>
            <a:r>
              <a:rPr lang="en-US" dirty="0" smtClean="0"/>
              <a:t> is restricted to Asia, ranging from India and southern China to the Indonesian islands of </a:t>
            </a:r>
            <a:r>
              <a:rPr lang="en-US" dirty="0" smtClean="0">
                <a:hlinkClick r:id="rId7"/>
              </a:rPr>
              <a:t>Sumatra</a:t>
            </a:r>
            <a:r>
              <a:rPr lang="en-US" dirty="0" smtClean="0"/>
              <a:t> and </a:t>
            </a:r>
            <a:r>
              <a:rPr lang="en-US" dirty="0" err="1" smtClean="0">
                <a:hlinkClick r:id="rId8"/>
              </a:rPr>
              <a:t>Borneo</a:t>
            </a:r>
            <a:r>
              <a:rPr lang="en-US" dirty="0" err="1" smtClean="0"/>
              <a:t>s</a:t>
            </a:r>
            <a:endParaRPr lang="en-US" dirty="0" smtClean="0"/>
          </a:p>
          <a:p>
            <a:r>
              <a:rPr lang="en-US" b="1" i="1" dirty="0" smtClean="0"/>
              <a:t>…</a:t>
            </a:r>
            <a:r>
              <a:rPr lang="en-US" dirty="0" smtClean="0"/>
              <a:t>The </a:t>
            </a:r>
            <a:r>
              <a:rPr lang="en-US" b="1" dirty="0" smtClean="0"/>
              <a:t>Green Bee-eater</a:t>
            </a:r>
            <a:r>
              <a:rPr lang="en-US" dirty="0" smtClean="0"/>
              <a:t>, </a:t>
            </a:r>
            <a:r>
              <a:rPr lang="en-US" b="1" i="1" dirty="0" err="1" smtClean="0"/>
              <a:t>Merops</a:t>
            </a:r>
            <a:r>
              <a:rPr lang="en-US" b="1" i="1" dirty="0" smtClean="0"/>
              <a:t> </a:t>
            </a:r>
            <a:r>
              <a:rPr lang="en-US" b="1" i="1" dirty="0" err="1" smtClean="0"/>
              <a:t>orientalis</a:t>
            </a:r>
            <a:r>
              <a:rPr lang="en-US" dirty="0" smtClean="0"/>
              <a:t>, (sometimes </a:t>
            </a:r>
            <a:r>
              <a:rPr lang="en-US" b="1" dirty="0" smtClean="0"/>
              <a:t>Little Green Bee-eater</a:t>
            </a:r>
            <a:r>
              <a:rPr lang="en-US" dirty="0" smtClean="0"/>
              <a:t>) is a </a:t>
            </a:r>
            <a:r>
              <a:rPr lang="en-US" dirty="0" smtClean="0">
                <a:hlinkClick r:id="rId9" action="ppaction://hlinkfile"/>
              </a:rPr>
              <a:t>near passerine</a:t>
            </a:r>
            <a:r>
              <a:rPr lang="en-US" dirty="0" smtClean="0"/>
              <a:t> </a:t>
            </a:r>
            <a:r>
              <a:rPr lang="en-US" dirty="0" smtClean="0">
                <a:hlinkClick r:id="rId10" action="ppaction://hlinkfile"/>
              </a:rPr>
              <a:t>bird</a:t>
            </a:r>
            <a:r>
              <a:rPr lang="en-US" dirty="0" smtClean="0"/>
              <a:t> in the </a:t>
            </a:r>
            <a:r>
              <a:rPr lang="en-US" dirty="0" smtClean="0">
                <a:hlinkClick r:id="rId11" action="ppaction://hlinkfile"/>
              </a:rPr>
              <a:t>bee-eater</a:t>
            </a:r>
            <a:r>
              <a:rPr lang="en-US" dirty="0" smtClean="0"/>
              <a:t> </a:t>
            </a:r>
            <a:r>
              <a:rPr lang="en-US" dirty="0" smtClean="0">
                <a:hlinkClick r:id="rId12" action="ppaction://hlinkfile" tooltip="Family (biology)"/>
              </a:rPr>
              <a:t>family</a:t>
            </a:r>
            <a:r>
              <a:rPr lang="en-US" dirty="0" smtClean="0"/>
              <a:t>.</a:t>
            </a:r>
            <a:br>
              <a:rPr lang="en-US" dirty="0" smtClean="0"/>
            </a:br>
            <a:r>
              <a:rPr lang="en-US" dirty="0" smtClean="0">
                <a:hlinkClick r:id="rId13" action="ppaction://hlinkfile"/>
              </a:rPr>
              <a:t> India</a:t>
            </a:r>
            <a:r>
              <a:rPr lang="en-US" dirty="0" smtClean="0"/>
              <a:t> to </a:t>
            </a:r>
            <a:r>
              <a:rPr lang="en-US" dirty="0" smtClean="0">
                <a:hlinkClick r:id="rId14" action="ppaction://hlinkfile"/>
              </a:rPr>
              <a:t>Vietnam</a:t>
            </a:r>
            <a:r>
              <a:rPr lang="en-US" dirty="0" smtClean="0"/>
              <a:t>.</a:t>
            </a:r>
            <a:r>
              <a:rPr lang="en-US" baseline="30000" dirty="0" smtClean="0">
                <a:hlinkClick r:id="" action="ppaction://hlinkfile"/>
              </a:rPr>
              <a:t>[2]</a:t>
            </a:r>
            <a:r>
              <a:rPr lang="en-US" dirty="0" smtClean="0"/>
              <a:t> They are mainly insect eaters and they are found in grassland,</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57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a:t>
            </a:r>
            <a:r>
              <a:rPr lang="en-US" b="1" dirty="0" err="1" smtClean="0"/>
              <a:t>Baya</a:t>
            </a:r>
            <a:r>
              <a:rPr lang="en-US" b="1" dirty="0" smtClean="0"/>
              <a:t> Weaver</a:t>
            </a:r>
            <a:r>
              <a:rPr lang="en-US" dirty="0" smtClean="0"/>
              <a:t> (</a:t>
            </a:r>
            <a:r>
              <a:rPr lang="en-US" i="1" dirty="0" err="1" smtClean="0"/>
              <a:t>Ploceus</a:t>
            </a:r>
            <a:r>
              <a:rPr lang="en-US" i="1" dirty="0" smtClean="0"/>
              <a:t> </a:t>
            </a:r>
            <a:r>
              <a:rPr lang="en-US" i="1" dirty="0" err="1" smtClean="0"/>
              <a:t>philippinus</a:t>
            </a:r>
            <a:r>
              <a:rPr lang="en-US" dirty="0" smtClean="0"/>
              <a:t>) is a </a:t>
            </a:r>
            <a:r>
              <a:rPr lang="en-US" dirty="0" smtClean="0">
                <a:hlinkClick r:id="rId3" action="ppaction://hlinkfile" tooltip="Ploceidae"/>
              </a:rPr>
              <a:t>weaverbird</a:t>
            </a:r>
            <a:r>
              <a:rPr lang="en-US" dirty="0" smtClean="0"/>
              <a:t> found across </a:t>
            </a:r>
            <a:r>
              <a:rPr lang="en-US" dirty="0" smtClean="0">
                <a:hlinkClick r:id="rId4" action="ppaction://hlinkfile" tooltip="South Asia"/>
              </a:rPr>
              <a:t>South</a:t>
            </a:r>
            <a:r>
              <a:rPr lang="en-US" dirty="0" smtClean="0"/>
              <a:t> and </a:t>
            </a:r>
            <a:r>
              <a:rPr lang="en-US" dirty="0" smtClean="0">
                <a:hlinkClick r:id="rId5" action="ppaction://hlinkfile"/>
              </a:rPr>
              <a:t>Southeast Asia</a:t>
            </a:r>
            <a:r>
              <a:rPr lang="en-US" dirty="0" smtClean="0"/>
              <a:t>. Flocks of these birds are found in grasslands, cultivated areas they are best known for their hanging retort shaped nests woven from leaves. These nest colonies are usually found on thorny trees or palm where predators cannot reach easily. </a:t>
            </a:r>
            <a:r>
              <a:rPr lang="en-US" b="1" dirty="0" smtClean="0"/>
              <a:t>Streaked Weaver</a:t>
            </a:r>
            <a:r>
              <a:rPr lang="en-US" dirty="0" smtClean="0"/>
              <a:t> (</a:t>
            </a:r>
            <a:r>
              <a:rPr lang="en-US" i="1" dirty="0" err="1" smtClean="0"/>
              <a:t>Ploceus</a:t>
            </a:r>
            <a:r>
              <a:rPr lang="en-US" i="1" dirty="0" smtClean="0"/>
              <a:t> </a:t>
            </a:r>
            <a:r>
              <a:rPr lang="en-US" i="1" dirty="0" err="1" smtClean="0"/>
              <a:t>manyar</a:t>
            </a:r>
            <a:r>
              <a:rPr lang="en-US" dirty="0" smtClean="0"/>
              <a:t>) is a species of </a:t>
            </a:r>
            <a:r>
              <a:rPr lang="en-US" dirty="0" smtClean="0">
                <a:hlinkClick r:id="rId3" action="ppaction://hlinkfile" tooltip="Ploceidae"/>
              </a:rPr>
              <a:t>weaver</a:t>
            </a:r>
            <a:r>
              <a:rPr lang="en-US" dirty="0" smtClean="0"/>
              <a:t> bird found in </a:t>
            </a:r>
            <a:r>
              <a:rPr lang="en-US" dirty="0" smtClean="0">
                <a:hlinkClick r:id="rId4" action="ppaction://hlinkfile"/>
              </a:rPr>
              <a:t>South Asia</a:t>
            </a:r>
            <a:r>
              <a:rPr lang="en-US" dirty="0" smtClean="0"/>
              <a:t>. These are not as common as the </a:t>
            </a:r>
            <a:r>
              <a:rPr lang="en-US" dirty="0" err="1" smtClean="0">
                <a:hlinkClick r:id="rId6" action="ppaction://hlinkfile"/>
              </a:rPr>
              <a:t>Baya</a:t>
            </a:r>
            <a:r>
              <a:rPr lang="en-US" dirty="0" smtClean="0">
                <a:hlinkClick r:id="rId6" action="ppaction://hlinkfile"/>
              </a:rPr>
              <a:t> Weaver</a:t>
            </a:r>
            <a:r>
              <a:rPr lang="en-US" dirty="0" smtClean="0"/>
              <a:t> but are similar looking but have streaked </a:t>
            </a:r>
            <a:r>
              <a:rPr lang="en-US" dirty="0" err="1" smtClean="0"/>
              <a:t>underparts</a:t>
            </a:r>
            <a:r>
              <a:rPr lang="en-US" dirty="0" smtClean="0"/>
              <a:t>.</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58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Himalayan Monal</a:t>
            </a:r>
            <a:r>
              <a:rPr lang="en-US" dirty="0" smtClean="0"/>
              <a:t>, </a:t>
            </a:r>
            <a:r>
              <a:rPr lang="en-US" i="1" dirty="0" err="1" smtClean="0"/>
              <a:t>Lophophorus</a:t>
            </a:r>
            <a:r>
              <a:rPr lang="en-US" i="1" dirty="0" smtClean="0"/>
              <a:t> </a:t>
            </a:r>
            <a:r>
              <a:rPr lang="en-US" i="1" dirty="0" err="1" smtClean="0"/>
              <a:t>impejanus</a:t>
            </a:r>
            <a:r>
              <a:rPr lang="en-US" dirty="0" smtClean="0"/>
              <a:t> also known as the </a:t>
            </a:r>
            <a:r>
              <a:rPr lang="en-US" b="1" dirty="0" err="1" smtClean="0"/>
              <a:t>Impeyan</a:t>
            </a:r>
            <a:r>
              <a:rPr lang="en-US" b="1" dirty="0" smtClean="0"/>
              <a:t> Monal</a:t>
            </a:r>
            <a:r>
              <a:rPr lang="en-US" dirty="0" smtClean="0"/>
              <a:t> or </a:t>
            </a:r>
            <a:r>
              <a:rPr lang="en-US" b="1" dirty="0" err="1" smtClean="0"/>
              <a:t>Impeyan</a:t>
            </a:r>
            <a:r>
              <a:rPr lang="en-US" b="1" dirty="0" smtClean="0"/>
              <a:t> Pheasant</a:t>
            </a:r>
            <a:r>
              <a:rPr lang="en-US" dirty="0" smtClean="0"/>
              <a:t> or </a:t>
            </a:r>
            <a:r>
              <a:rPr lang="en-US" b="1" dirty="0" err="1" smtClean="0"/>
              <a:t>Danphe</a:t>
            </a:r>
            <a:r>
              <a:rPr lang="en-US" dirty="0" smtClean="0"/>
              <a:t> is a </a:t>
            </a:r>
            <a:r>
              <a:rPr lang="en-US" dirty="0" smtClean="0">
                <a:hlinkClick r:id="rId3"/>
              </a:rPr>
              <a:t>bird</a:t>
            </a:r>
            <a:r>
              <a:rPr lang="en-US" dirty="0" smtClean="0"/>
              <a:t> of genus </a:t>
            </a:r>
            <a:r>
              <a:rPr lang="en-US" i="1" dirty="0" err="1" smtClean="0"/>
              <a:t>Lophophorus</a:t>
            </a:r>
            <a:r>
              <a:rPr lang="en-US" dirty="0" smtClean="0"/>
              <a:t> of the </a:t>
            </a:r>
            <a:r>
              <a:rPr lang="en-US" dirty="0" smtClean="0">
                <a:hlinkClick r:id="rId4"/>
              </a:rPr>
              <a:t>pheasant</a:t>
            </a:r>
            <a:r>
              <a:rPr lang="en-US" dirty="0" smtClean="0"/>
              <a:t> family, </a:t>
            </a:r>
            <a:r>
              <a:rPr lang="en-US" dirty="0" err="1" smtClean="0">
                <a:hlinkClick r:id="rId5"/>
              </a:rPr>
              <a:t>Phasianidae</a:t>
            </a:r>
            <a:r>
              <a:rPr lang="en-US" dirty="0" smtClean="0"/>
              <a:t>….. Its natural range spreads from eastern </a:t>
            </a:r>
            <a:r>
              <a:rPr lang="en-US" dirty="0" smtClean="0">
                <a:hlinkClick r:id="rId6"/>
              </a:rPr>
              <a:t>Afghanistan</a:t>
            </a:r>
            <a:r>
              <a:rPr lang="en-US" dirty="0" smtClean="0"/>
              <a:t> through the </a:t>
            </a:r>
            <a:r>
              <a:rPr lang="en-US" dirty="0" smtClean="0">
                <a:hlinkClick r:id="rId7" tooltip="Himalaya"/>
              </a:rPr>
              <a:t>Himalayas</a:t>
            </a:r>
            <a:r>
              <a:rPr lang="en-US" dirty="0" smtClean="0"/>
              <a:t> including </a:t>
            </a:r>
            <a:r>
              <a:rPr lang="en-US" dirty="0" smtClean="0">
                <a:hlinkClick r:id="rId8" tooltip="Kashmir region"/>
              </a:rPr>
              <a:t>Kashmir region</a:t>
            </a:r>
            <a:r>
              <a:rPr lang="en-US" dirty="0" smtClean="0"/>
              <a:t> of </a:t>
            </a:r>
            <a:r>
              <a:rPr lang="en-US" dirty="0" smtClean="0">
                <a:hlinkClick r:id="rId9" tooltip="Northern Pakistan"/>
              </a:rPr>
              <a:t>Northern Pakistan</a:t>
            </a:r>
            <a:r>
              <a:rPr lang="en-US" dirty="0" smtClean="0"/>
              <a:t>, </a:t>
            </a:r>
            <a:r>
              <a:rPr lang="en-US" dirty="0" smtClean="0">
                <a:hlinkClick r:id="rId10"/>
              </a:rPr>
              <a:t>India</a:t>
            </a:r>
            <a:r>
              <a:rPr lang="en-US" dirty="0" smtClean="0"/>
              <a:t> (states of </a:t>
            </a:r>
            <a:r>
              <a:rPr lang="en-US" dirty="0" smtClean="0">
                <a:hlinkClick r:id="rId11"/>
              </a:rPr>
              <a:t>Himachal Pradesh</a:t>
            </a:r>
            <a:r>
              <a:rPr lang="en-US" dirty="0" smtClean="0"/>
              <a:t>, </a:t>
            </a:r>
            <a:r>
              <a:rPr lang="en-US" dirty="0" err="1" smtClean="0">
                <a:hlinkClick r:id="rId12"/>
              </a:rPr>
              <a:t>Uttarakhand</a:t>
            </a:r>
            <a:r>
              <a:rPr lang="en-US" dirty="0" smtClean="0"/>
              <a:t>, </a:t>
            </a:r>
            <a:r>
              <a:rPr lang="en-US" dirty="0" smtClean="0">
                <a:hlinkClick r:id="rId13"/>
              </a:rPr>
              <a:t>Sikkim</a:t>
            </a:r>
            <a:r>
              <a:rPr lang="en-US" dirty="0" smtClean="0"/>
              <a:t> and </a:t>
            </a:r>
            <a:r>
              <a:rPr lang="en-US" dirty="0" smtClean="0">
                <a:hlinkClick r:id="rId14"/>
              </a:rPr>
              <a:t>Arunachal Pradesh</a:t>
            </a:r>
            <a:r>
              <a:rPr lang="en-US" dirty="0" smtClean="0"/>
              <a:t>), </a:t>
            </a:r>
            <a:r>
              <a:rPr lang="en-US" dirty="0" smtClean="0">
                <a:hlinkClick r:id="rId15"/>
              </a:rPr>
              <a:t>Nepal</a:t>
            </a:r>
            <a:r>
              <a:rPr lang="en-US" dirty="0" smtClean="0"/>
              <a:t>, southern </a:t>
            </a:r>
            <a:r>
              <a:rPr lang="en-US" dirty="0" smtClean="0">
                <a:hlinkClick r:id="rId16"/>
              </a:rPr>
              <a:t>Tibet</a:t>
            </a:r>
            <a:r>
              <a:rPr lang="en-US" dirty="0" smtClean="0"/>
              <a:t> and </a:t>
            </a:r>
            <a:r>
              <a:rPr lang="en-US" dirty="0" smtClean="0">
                <a:hlinkClick r:id="rId17"/>
              </a:rPr>
              <a:t>Bhutan</a:t>
            </a:r>
            <a:r>
              <a:rPr lang="en-US" dirty="0" smtClean="0"/>
              <a:t>. There is also a report of its occurrence in </a:t>
            </a:r>
            <a:r>
              <a:rPr lang="en-US" dirty="0" smtClean="0">
                <a:hlinkClick r:id="rId18"/>
              </a:rPr>
              <a:t>Burma</a:t>
            </a:r>
            <a:r>
              <a:rPr lang="en-US" dirty="0" smtClean="0"/>
              <a:t>.. Adult males possess a long </a:t>
            </a:r>
            <a:r>
              <a:rPr lang="en-US" dirty="0" smtClean="0">
                <a:hlinkClick r:id="rId19" tooltip="Crest (feathers)"/>
              </a:rPr>
              <a:t>crest</a:t>
            </a:r>
            <a:r>
              <a:rPr lang="en-US" dirty="0" smtClean="0"/>
              <a:t>, are feathered with </a:t>
            </a:r>
            <a:r>
              <a:rPr lang="en-US" dirty="0" err="1" smtClean="0"/>
              <a:t>multicoloured</a:t>
            </a:r>
            <a:r>
              <a:rPr lang="en-US" dirty="0" smtClean="0"/>
              <a:t> </a:t>
            </a:r>
            <a:r>
              <a:rPr lang="en-US" dirty="0" smtClean="0">
                <a:hlinkClick r:id="rId20"/>
              </a:rPr>
              <a:t>plumage</a:t>
            </a:r>
            <a:r>
              <a:rPr lang="en-US" dirty="0" smtClean="0"/>
              <a:t> throughout their body, while the females, like in other pheasants, are dull in </a:t>
            </a:r>
            <a:r>
              <a:rPr lang="en-US" dirty="0" err="1" smtClean="0"/>
              <a:t>colour</a:t>
            </a:r>
            <a:r>
              <a:rPr lang="en-US" dirty="0" smtClean="0"/>
              <a:t> with the upper parts covered with dark brownish-black feathers. The </a:t>
            </a:r>
            <a:r>
              <a:rPr lang="en-US" b="1" dirty="0" smtClean="0"/>
              <a:t>Kalij Pheasant</a:t>
            </a:r>
            <a:r>
              <a:rPr lang="en-US" dirty="0" smtClean="0"/>
              <a:t>, </a:t>
            </a:r>
            <a:r>
              <a:rPr lang="en-US" i="1" dirty="0" err="1" smtClean="0"/>
              <a:t>Lophura</a:t>
            </a:r>
            <a:r>
              <a:rPr lang="en-US" i="1" dirty="0" smtClean="0"/>
              <a:t> </a:t>
            </a:r>
            <a:r>
              <a:rPr lang="en-US" i="1" dirty="0" err="1" smtClean="0"/>
              <a:t>leucomelanos</a:t>
            </a:r>
            <a:r>
              <a:rPr lang="en-US" dirty="0" smtClean="0"/>
              <a:t>, is a </a:t>
            </a:r>
            <a:r>
              <a:rPr lang="en-US" dirty="0" smtClean="0">
                <a:hlinkClick r:id="rId4"/>
              </a:rPr>
              <a:t>pheasant</a:t>
            </a:r>
            <a:r>
              <a:rPr lang="en-US" dirty="0" smtClean="0"/>
              <a:t> found in forests and thickets, especially in the </a:t>
            </a:r>
            <a:r>
              <a:rPr lang="en-US" dirty="0" smtClean="0">
                <a:hlinkClick r:id="rId7" tooltip="Himalaya"/>
              </a:rPr>
              <a:t>Himalayan</a:t>
            </a:r>
            <a:r>
              <a:rPr lang="en-US" dirty="0" smtClean="0"/>
              <a:t> foothills, from the </a:t>
            </a:r>
            <a:r>
              <a:rPr lang="en-US" dirty="0" smtClean="0">
                <a:hlinkClick r:id="rId21"/>
              </a:rPr>
              <a:t>Indus River</a:t>
            </a:r>
            <a:r>
              <a:rPr lang="en-US" dirty="0" smtClean="0"/>
              <a:t> to western </a:t>
            </a:r>
            <a:r>
              <a:rPr lang="en-US" dirty="0" smtClean="0">
                <a:hlinkClick r:id="rId22"/>
              </a:rPr>
              <a:t>Thailand</a:t>
            </a:r>
            <a:r>
              <a:rPr lang="en-US" dirty="0" smtClean="0"/>
              <a:t>. Males are glossy bluish-black </a:t>
            </a:r>
            <a:r>
              <a:rPr lang="en-US" dirty="0" smtClean="0">
                <a:hlinkClick r:id="rId20"/>
              </a:rPr>
              <a:t>plumage</a:t>
            </a:r>
            <a:r>
              <a:rPr lang="en-US" dirty="0" smtClean="0"/>
              <a:t>, while females are overall brownish. Both genders have a bare red face and </a:t>
            </a:r>
            <a:r>
              <a:rPr lang="en-US" dirty="0" err="1" smtClean="0"/>
              <a:t>greyish</a:t>
            </a:r>
            <a:r>
              <a:rPr lang="en-US" dirty="0" smtClean="0"/>
              <a:t> legs.</a:t>
            </a:r>
          </a:p>
          <a:p>
            <a:r>
              <a:rPr lang="en-US" b="1" dirty="0" smtClean="0"/>
              <a:t>KOKLAS&gt;&gt;</a:t>
            </a:r>
            <a:r>
              <a:rPr lang="en-US" dirty="0" smtClean="0"/>
              <a:t>This is a medium-sized pheasant associated with </a:t>
            </a:r>
            <a:r>
              <a:rPr lang="en-US" dirty="0" err="1" smtClean="0"/>
              <a:t>montane</a:t>
            </a:r>
            <a:r>
              <a:rPr lang="en-US" dirty="0" smtClean="0"/>
              <a:t> woodlands, including both hardwood and coniferous forests. The chestnut breast, black head, and white patches on the sides of the neck are unique, and the female also has a distinctive whitish patch along the side of the neck. Both sexes have somewhat elongated blackish to brownish tails, with paler tips, and tapering occipital crests that in the male are sometimes raised into ear-like display structures. The male's call in spring and summer is a loud </a:t>
            </a:r>
            <a:r>
              <a:rPr lang="en-US" dirty="0" err="1" smtClean="0"/>
              <a:t>pok-pok-pok</a:t>
            </a:r>
            <a:r>
              <a:rPr lang="en-US" dirty="0" smtClean="0"/>
              <a:t> . . . </a:t>
            </a:r>
            <a:r>
              <a:rPr lang="en-US" dirty="0" err="1" smtClean="0"/>
              <a:t>pokias</a:t>
            </a:r>
            <a:r>
              <a:rPr lang="en-US" dirty="0" smtClean="0"/>
              <a:t>, uttered mainly during morning and evening hours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CHEER:</a:t>
            </a:r>
            <a:r>
              <a:rPr lang="en-US" dirty="0" err="1" smtClean="0"/>
              <a:t>The</a:t>
            </a:r>
            <a:r>
              <a:rPr lang="en-US" dirty="0" smtClean="0"/>
              <a:t> Cheer Pheasant is distributed in the highlands and </a:t>
            </a:r>
            <a:r>
              <a:rPr lang="en-US" dirty="0" smtClean="0">
                <a:hlinkClick r:id="rId23" action="ppaction://hlinkfile" tooltip="Scrubland"/>
              </a:rPr>
              <a:t>scrublands</a:t>
            </a:r>
            <a:r>
              <a:rPr lang="en-US" dirty="0" smtClean="0"/>
              <a:t> of the </a:t>
            </a:r>
            <a:r>
              <a:rPr lang="en-US" dirty="0" smtClean="0">
                <a:hlinkClick r:id="rId24" action="ppaction://hlinkfile"/>
              </a:rPr>
              <a:t>Himalayas</a:t>
            </a:r>
            <a:r>
              <a:rPr lang="en-US" dirty="0" smtClean="0"/>
              <a:t> region of the </a:t>
            </a:r>
            <a:r>
              <a:rPr lang="en-US" dirty="0" smtClean="0">
                <a:hlinkClick r:id="rId10" action="ppaction://hlinkfile"/>
              </a:rPr>
              <a:t>India</a:t>
            </a:r>
            <a:r>
              <a:rPr lang="en-US" dirty="0" smtClean="0"/>
              <a:t>, </a:t>
            </a:r>
            <a:r>
              <a:rPr lang="en-US" dirty="0" smtClean="0">
                <a:hlinkClick r:id="rId15" action="ppaction://hlinkfile"/>
              </a:rPr>
              <a:t>Nepal</a:t>
            </a:r>
            <a:r>
              <a:rPr lang="en-US" dirty="0" smtClean="0"/>
              <a:t>, </a:t>
            </a:r>
            <a:r>
              <a:rPr lang="en-US" dirty="0" smtClean="0">
                <a:hlinkClick r:id="rId25" action="ppaction://hlinkfile"/>
              </a:rPr>
              <a:t>Kashmir</a:t>
            </a:r>
            <a:r>
              <a:rPr lang="en-US" dirty="0" smtClean="0"/>
              <a:t> and </a:t>
            </a:r>
            <a:r>
              <a:rPr lang="en-US" dirty="0" smtClean="0">
                <a:hlinkClick r:id="rId26" action="ppaction://hlinkfile"/>
              </a:rPr>
              <a:t>Pakistan</a:t>
            </a:r>
            <a:r>
              <a:rPr lang="en-US" dirty="0" smtClean="0"/>
              <a:t>. These birds lack the color and brilliance of most pheasants, with </a:t>
            </a:r>
            <a:r>
              <a:rPr lang="en-US" dirty="0" err="1" smtClean="0"/>
              <a:t>buffy</a:t>
            </a:r>
            <a:r>
              <a:rPr lang="en-US" dirty="0" smtClean="0"/>
              <a:t> gray </a:t>
            </a:r>
            <a:r>
              <a:rPr lang="en-US" dirty="0" smtClean="0">
                <a:hlinkClick r:id="rId27" action="ppaction://hlinkfile" tooltip="Feather"/>
              </a:rPr>
              <a:t>plumage</a:t>
            </a:r>
            <a:r>
              <a:rPr lang="en-US" dirty="0" smtClean="0"/>
              <a:t> and long gray crests. Its long tail has 18 feathers and the central tail feathers are much longer and the </a:t>
            </a:r>
            <a:r>
              <a:rPr lang="en-US" dirty="0" err="1" smtClean="0"/>
              <a:t>colour</a:t>
            </a:r>
            <a:r>
              <a:rPr lang="en-US" dirty="0" smtClean="0"/>
              <a:t> is mainly gray and brown. The female is slightly smaller in overall size.</a:t>
            </a:r>
          </a:p>
          <a:p>
            <a:endParaRPr lang="en-US" b="1"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59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WOOD PECKER…</a:t>
            </a:r>
            <a:r>
              <a:rPr lang="en-US" b="1" dirty="0" err="1" smtClean="0"/>
              <a:t>pak</a:t>
            </a:r>
            <a:r>
              <a:rPr lang="en-US" b="1" dirty="0" smtClean="0"/>
              <a:t> ,</a:t>
            </a:r>
            <a:r>
              <a:rPr lang="en-US" b="1" dirty="0" err="1" smtClean="0"/>
              <a:t>india</a:t>
            </a:r>
            <a:r>
              <a:rPr lang="en-US" b="1" dirty="0" smtClean="0"/>
              <a:t> ,</a:t>
            </a:r>
            <a:r>
              <a:rPr lang="en-US" b="1" dirty="0" err="1" smtClean="0"/>
              <a:t>srilanka,feed</a:t>
            </a:r>
            <a:r>
              <a:rPr lang="en-US" b="1" baseline="0" dirty="0" smtClean="0"/>
              <a:t> on insects and nectar,</a:t>
            </a:r>
          </a:p>
          <a:p>
            <a:r>
              <a:rPr lang="en-US" b="1" baseline="0" dirty="0" smtClean="0"/>
              <a:t>Babbler..known as common babbler or old world babbler</a:t>
            </a:r>
          </a:p>
          <a:p>
            <a:endParaRPr lang="en-US" b="1"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60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Pied Thrush</a:t>
            </a:r>
            <a:r>
              <a:rPr lang="en-US" dirty="0" smtClean="0"/>
              <a:t> (</a:t>
            </a:r>
            <a:r>
              <a:rPr lang="en-US" i="1" dirty="0" err="1" smtClean="0"/>
              <a:t>Zoothera</a:t>
            </a:r>
            <a:r>
              <a:rPr lang="en-US" i="1" dirty="0" smtClean="0"/>
              <a:t> </a:t>
            </a:r>
            <a:r>
              <a:rPr lang="en-US" i="1" dirty="0" err="1" smtClean="0"/>
              <a:t>wardii</a:t>
            </a:r>
            <a:r>
              <a:rPr lang="en-US" dirty="0" smtClean="0"/>
              <a:t>) is a member of the </a:t>
            </a:r>
            <a:r>
              <a:rPr lang="en-US" dirty="0" smtClean="0">
                <a:hlinkClick r:id="rId3" tooltip="Thrush (bird)"/>
              </a:rPr>
              <a:t>thrush</a:t>
            </a:r>
            <a:r>
              <a:rPr lang="en-US" dirty="0" smtClean="0"/>
              <a:t> family found in India and Sri Lanka. The males are conspicuously patterned in black and white while the females are olive brown and speckled. They forage alone or in pairs, often seen on the ground but flying into the trees and perching still when disturbed. The Pied Thrush, like many </a:t>
            </a:r>
            <a:r>
              <a:rPr lang="en-US" i="1" dirty="0" err="1" smtClean="0"/>
              <a:t>Zoothera</a:t>
            </a:r>
            <a:r>
              <a:rPr lang="en-US" dirty="0" smtClean="0"/>
              <a:t> thrushes, can be quite secretive.</a:t>
            </a:r>
            <a:r>
              <a:rPr lang="en-US" baseline="30000" dirty="0" smtClean="0">
                <a:hlinkClick r:id="rId4"/>
              </a:rPr>
              <a:t>[5]</a:t>
            </a:r>
            <a:r>
              <a:rPr lang="en-US" dirty="0" smtClean="0"/>
              <a:t> Pied Thrushes are </a:t>
            </a:r>
            <a:r>
              <a:rPr lang="en-US" dirty="0" smtClean="0">
                <a:hlinkClick r:id="rId5" tooltip="Omnivore"/>
              </a:rPr>
              <a:t>omnivorous</a:t>
            </a:r>
            <a:r>
              <a:rPr lang="en-US" dirty="0" smtClean="0"/>
              <a:t>, but eat more </a:t>
            </a:r>
            <a:r>
              <a:rPr lang="en-US" dirty="0" smtClean="0">
                <a:hlinkClick r:id="rId6" tooltip="Insect"/>
              </a:rPr>
              <a:t>insects</a:t>
            </a:r>
            <a:r>
              <a:rPr lang="en-US" dirty="0" smtClean="0"/>
              <a:t> than fruit. They form loose flocks in winter.</a:t>
            </a:r>
          </a:p>
          <a:p>
            <a:r>
              <a:rPr lang="en-US" dirty="0" smtClean="0"/>
              <a:t>King fisher …..it is a tree king fisher, adults have bright blue </a:t>
            </a:r>
            <a:r>
              <a:rPr lang="en-US" dirty="0" err="1" smtClean="0"/>
              <a:t>back,wings</a:t>
            </a:r>
            <a:r>
              <a:rPr lang="en-US" baseline="0" dirty="0" smtClean="0"/>
              <a:t> and tail while throat and breast is </a:t>
            </a:r>
            <a:r>
              <a:rPr lang="en-US" baseline="0" dirty="0" err="1" smtClean="0"/>
              <a:t>white,its</a:t>
            </a:r>
            <a:r>
              <a:rPr lang="en-US" baseline="0" dirty="0" smtClean="0"/>
              <a:t> noisy in breeding season,</a:t>
            </a:r>
          </a:p>
          <a:p>
            <a:r>
              <a:rPr lang="en-US" baseline="0" dirty="0" smtClean="0"/>
              <a:t>KING </a:t>
            </a:r>
            <a:r>
              <a:rPr lang="en-US" baseline="0" dirty="0" err="1" smtClean="0"/>
              <a:t>FISHER:</a:t>
            </a:r>
            <a:r>
              <a:rPr lang="en-US" dirty="0" err="1" smtClean="0"/>
              <a:t>The</a:t>
            </a:r>
            <a:r>
              <a:rPr lang="en-US" dirty="0" smtClean="0"/>
              <a:t> </a:t>
            </a:r>
            <a:r>
              <a:rPr lang="en-US" b="1" dirty="0" smtClean="0"/>
              <a:t>White-throated Kingfisher</a:t>
            </a:r>
            <a:r>
              <a:rPr lang="en-US" dirty="0" smtClean="0"/>
              <a:t> (</a:t>
            </a:r>
            <a:r>
              <a:rPr lang="en-US" i="1" dirty="0" smtClean="0"/>
              <a:t>Halcyon </a:t>
            </a:r>
            <a:r>
              <a:rPr lang="en-US" i="1" dirty="0" err="1" smtClean="0"/>
              <a:t>smyrnensis</a:t>
            </a:r>
            <a:r>
              <a:rPr lang="en-US" dirty="0" smtClean="0"/>
              <a:t>) also known as the </a:t>
            </a:r>
            <a:r>
              <a:rPr lang="en-US" b="1" dirty="0" smtClean="0"/>
              <a:t>White-breasted Kingfisher</a:t>
            </a:r>
            <a:r>
              <a:rPr lang="en-US" dirty="0" smtClean="0"/>
              <a:t> or </a:t>
            </a:r>
            <a:r>
              <a:rPr lang="en-US" b="1" dirty="0" smtClean="0"/>
              <a:t>Smyrna Kingfisher</a:t>
            </a:r>
            <a:r>
              <a:rPr lang="en-US" dirty="0" smtClean="0"/>
              <a:t>, is a </a:t>
            </a:r>
            <a:r>
              <a:rPr lang="en-US" dirty="0" smtClean="0">
                <a:hlinkClick r:id="rId7" action="ppaction://hlinkfile"/>
              </a:rPr>
              <a:t>tree kingfisher</a:t>
            </a:r>
            <a:r>
              <a:rPr lang="en-US" dirty="0" smtClean="0"/>
              <a:t>,</a:t>
            </a:r>
            <a:r>
              <a:rPr lang="en-US" baseline="30000" dirty="0" smtClean="0">
                <a:hlinkClick r:id="" action="ppaction://hlinkfile"/>
              </a:rPr>
              <a:t>[2]</a:t>
            </a:r>
            <a:r>
              <a:rPr lang="en-US" dirty="0" smtClean="0"/>
              <a:t> widely distributed in </a:t>
            </a:r>
            <a:r>
              <a:rPr lang="en-US" dirty="0" smtClean="0">
                <a:hlinkClick r:id="rId8" action="ppaction://hlinkfile"/>
              </a:rPr>
              <a:t>Eurasia</a:t>
            </a:r>
            <a:r>
              <a:rPr lang="en-US" dirty="0" smtClean="0"/>
              <a:t> from </a:t>
            </a:r>
            <a:r>
              <a:rPr lang="en-US" dirty="0" smtClean="0">
                <a:hlinkClick r:id="rId9" action="ppaction://hlinkfile"/>
              </a:rPr>
              <a:t>Bulgaria</a:t>
            </a:r>
            <a:r>
              <a:rPr lang="en-US" dirty="0" smtClean="0"/>
              <a:t>,</a:t>
            </a:r>
            <a:r>
              <a:rPr lang="en-US" baseline="30000" dirty="0" smtClean="0">
                <a:hlinkClick r:id="" action="ppaction://hlinkfile"/>
              </a:rPr>
              <a:t>[3]</a:t>
            </a:r>
            <a:r>
              <a:rPr lang="en-US" dirty="0" smtClean="0"/>
              <a:t> Turkey, east through South Asia to the </a:t>
            </a:r>
            <a:r>
              <a:rPr lang="en-US" dirty="0" smtClean="0">
                <a:hlinkClick r:id="rId10" action="ppaction://hlinkfile"/>
              </a:rPr>
              <a:t>Philippines</a:t>
            </a:r>
            <a:endParaRPr lang="en-US" dirty="0" smtClean="0"/>
          </a:p>
          <a:p>
            <a:r>
              <a:rPr lang="en-US" dirty="0" smtClean="0"/>
              <a:t>In </a:t>
            </a:r>
            <a:r>
              <a:rPr lang="en-US" dirty="0" err="1" smtClean="0"/>
              <a:t>india</a:t>
            </a:r>
            <a:r>
              <a:rPr lang="en-US" dirty="0" smtClean="0"/>
              <a:t> it is also found in </a:t>
            </a:r>
            <a:r>
              <a:rPr lang="en-US" dirty="0" err="1" smtClean="0"/>
              <a:t>heryana</a:t>
            </a:r>
            <a:r>
              <a:rPr lang="en-US" dirty="0" smtClean="0"/>
              <a:t> and </a:t>
            </a:r>
            <a:r>
              <a:rPr lang="en-US" dirty="0" err="1" smtClean="0"/>
              <a:t>kerala,feed</a:t>
            </a:r>
            <a:r>
              <a:rPr lang="en-US" baseline="0" dirty="0" smtClean="0"/>
              <a:t> on rodents ,snakes fishes ,frogs etc</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61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TROPICAL FORESTS…..</a:t>
            </a:r>
            <a:r>
              <a:rPr lang="en-US" dirty="0" smtClean="0"/>
              <a:t>Most of the world's rainforests are in South America (57 percent), South-East Asia (25 percent) and Africa (18 percent). There are also smaller areas of rainforest in Central America, Madagascar, India and Australia. Rainforests cover approximately 6 percent of the Earth's land. This does not include areas of water such as the oceans, rivers and lakes of the world.</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055"/>
          <p:cNvSpPr>
            <a:spLocks noGrp="1" noChangeArrowheads="1"/>
          </p:cNvSpPr>
          <p:nvPr>
            <p:ph type="sldNum" sz="quarter" idx="5"/>
          </p:nvPr>
        </p:nvSpPr>
        <p:spPr>
          <a:noFill/>
        </p:spPr>
        <p:txBody>
          <a:bodyPr/>
          <a:lstStyle/>
          <a:p>
            <a:fld id="{AFACEE10-E437-4AD0-915F-CB2E477A35B8}" type="slidenum">
              <a:rPr lang="en-US"/>
              <a:pPr/>
              <a:t>62</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pPr eaLnBrk="1" hangingPunct="1"/>
            <a:r>
              <a:rPr lang="en-US" dirty="0" smtClean="0"/>
              <a:t>ROSE RINGED PARROT (</a:t>
            </a:r>
            <a:r>
              <a:rPr lang="en-US" i="1" dirty="0" err="1" smtClean="0"/>
              <a:t>Psittacula</a:t>
            </a:r>
            <a:r>
              <a:rPr lang="en-US" i="1" dirty="0" smtClean="0"/>
              <a:t> </a:t>
            </a:r>
            <a:r>
              <a:rPr lang="en-US" i="1" dirty="0" err="1" smtClean="0"/>
              <a:t>karameri</a:t>
            </a:r>
            <a:r>
              <a:rPr lang="en-US" dirty="0" smtClean="0"/>
              <a:t>)….gregarious &lt;popular as pet</a:t>
            </a:r>
            <a:r>
              <a:rPr lang="en-US" baseline="0" dirty="0" smtClean="0"/>
              <a:t> ,Sexually </a:t>
            </a:r>
            <a:r>
              <a:rPr lang="en-US" baseline="0" dirty="0" err="1" smtClean="0"/>
              <a:t>dimorphic,can</a:t>
            </a:r>
            <a:r>
              <a:rPr lang="en-US" baseline="0" dirty="0" smtClean="0"/>
              <a:t> </a:t>
            </a:r>
            <a:r>
              <a:rPr lang="en-US" baseline="0" dirty="0" err="1" smtClean="0"/>
              <a:t>Mimmic</a:t>
            </a:r>
            <a:r>
              <a:rPr lang="en-US" baseline="0" dirty="0" smtClean="0"/>
              <a:t> humans </a:t>
            </a:r>
            <a:r>
              <a:rPr lang="en-US" baseline="0" dirty="0" err="1" smtClean="0"/>
              <a:t>speech,feed</a:t>
            </a:r>
            <a:r>
              <a:rPr lang="en-US" baseline="0" dirty="0" smtClean="0"/>
              <a:t> on fruits </a:t>
            </a:r>
            <a:r>
              <a:rPr lang="en-US" baseline="0" dirty="0" err="1" smtClean="0"/>
              <a:t>seeds,nuts</a:t>
            </a:r>
            <a:r>
              <a:rPr lang="en-US" baseline="0" dirty="0" smtClean="0"/>
              <a:t> etc</a:t>
            </a:r>
          </a:p>
          <a:p>
            <a:pPr eaLnBrk="1" hangingPunct="1"/>
            <a:r>
              <a:rPr lang="en-US" baseline="0" dirty="0" smtClean="0"/>
              <a:t>HOUSE </a:t>
            </a:r>
            <a:r>
              <a:rPr lang="en-US" baseline="0" dirty="0" err="1" smtClean="0"/>
              <a:t>SPARROW:</a:t>
            </a:r>
            <a:r>
              <a:rPr lang="en-US" i="1" baseline="0" dirty="0" err="1" smtClean="0"/>
              <a:t>Passer</a:t>
            </a:r>
            <a:r>
              <a:rPr lang="en-US" i="1" baseline="0" dirty="0" smtClean="0"/>
              <a:t> </a:t>
            </a:r>
            <a:r>
              <a:rPr lang="en-US" i="1" baseline="0" dirty="0" err="1" smtClean="0"/>
              <a:t>domesticus:</a:t>
            </a:r>
            <a:r>
              <a:rPr lang="en-US" i="0" baseline="0" dirty="0" err="1" smtClean="0"/>
              <a:t>IN</a:t>
            </a:r>
            <a:r>
              <a:rPr lang="en-US" i="0" baseline="0" dirty="0" smtClean="0"/>
              <a:t> </a:t>
            </a:r>
            <a:r>
              <a:rPr lang="en-US" i="0" baseline="0" dirty="0" err="1" smtClean="0"/>
              <a:t>india</a:t>
            </a:r>
            <a:r>
              <a:rPr lang="en-US" i="0" baseline="0" dirty="0" smtClean="0"/>
              <a:t> and </a:t>
            </a:r>
            <a:r>
              <a:rPr lang="en-US" i="0" baseline="0" dirty="0" err="1" smtClean="0"/>
              <a:t>pak</a:t>
            </a:r>
            <a:r>
              <a:rPr lang="en-US" i="0" baseline="0" dirty="0" smtClean="0"/>
              <a:t> specially,</a:t>
            </a:r>
            <a:r>
              <a:rPr lang="en-US" b="1" dirty="0" smtClean="0"/>
              <a:t> :</a:t>
            </a:r>
            <a:r>
              <a:rPr lang="en-US" dirty="0" smtClean="0"/>
              <a:t> Small, seed-eating passerine bird with thick, conical bill and pink legs. </a:t>
            </a:r>
            <a:r>
              <a:rPr lang="en-US" b="1" dirty="0" smtClean="0"/>
              <a:t>Adult male:</a:t>
            </a:r>
            <a:r>
              <a:rPr lang="en-US" dirty="0" smtClean="0"/>
              <a:t> Gray crown, black throat, upper breast, and small mask; less black on throat in winter. Grayish side of neck and </a:t>
            </a:r>
            <a:r>
              <a:rPr lang="en-US" dirty="0" err="1" smtClean="0"/>
              <a:t>underparts</a:t>
            </a:r>
            <a:r>
              <a:rPr lang="en-US" dirty="0" smtClean="0"/>
              <a:t>. Rusty-brown nape and upperparts. Black streaks on back. White patch in wing. Gray rump. Black bill in summer; yellowish in winter. </a:t>
            </a:r>
            <a:r>
              <a:rPr lang="en-US" b="1" dirty="0" smtClean="0"/>
              <a:t>Female and immature:</a:t>
            </a:r>
            <a:r>
              <a:rPr lang="en-US" dirty="0" smtClean="0"/>
              <a:t> Gray-brown crown. Buffy line extends rearward from eye bordered below by gray-brown line. Grayish-white </a:t>
            </a:r>
            <a:r>
              <a:rPr lang="en-US" dirty="0" err="1" smtClean="0"/>
              <a:t>underparts</a:t>
            </a:r>
            <a:r>
              <a:rPr lang="en-US" dirty="0" smtClean="0"/>
              <a:t>. Black and tawny streaks on back. Black wing feathers with wide tawny edges. White patch on wing. Yellow bill. Immature males lack full throat patch of adults.</a:t>
            </a:r>
            <a:endParaRPr lang="en-US" i="1" dirty="0" smtClean="0"/>
          </a:p>
        </p:txBody>
      </p:sp>
      <p:pic>
        <p:nvPicPr>
          <p:cNvPr id="390149" name="Picture 4" descr="sparrow, Leconte's"/>
          <p:cNvPicPr>
            <a:picLocks noChangeAspect="1" noChangeArrowheads="1"/>
          </p:cNvPicPr>
          <p:nvPr/>
        </p:nvPicPr>
        <p:blipFill>
          <a:blip r:embed="rId3"/>
          <a:srcRect/>
          <a:stretch>
            <a:fillRect/>
          </a:stretch>
        </p:blipFill>
        <p:spPr bwMode="auto">
          <a:xfrm>
            <a:off x="1416684" y="900106"/>
            <a:ext cx="1455818" cy="1523738"/>
          </a:xfrm>
          <a:prstGeom prst="rect">
            <a:avLst/>
          </a:prstGeom>
          <a:noFill/>
          <a:ln w="9525">
            <a:noFill/>
            <a:miter lim="800000"/>
            <a:headEnd/>
            <a:tailEnd/>
          </a:ln>
        </p:spPr>
      </p:pic>
      <p:pic>
        <p:nvPicPr>
          <p:cNvPr id="390150" name="Picture 5" descr="sparrow, white-crowned"/>
          <p:cNvPicPr>
            <a:picLocks noChangeAspect="1" noChangeArrowheads="1"/>
          </p:cNvPicPr>
          <p:nvPr/>
        </p:nvPicPr>
        <p:blipFill>
          <a:blip r:embed="rId4"/>
          <a:srcRect/>
          <a:stretch>
            <a:fillRect/>
          </a:stretch>
        </p:blipFill>
        <p:spPr bwMode="auto">
          <a:xfrm>
            <a:off x="4323623" y="1798640"/>
            <a:ext cx="1253883" cy="1886607"/>
          </a:xfrm>
          <a:prstGeom prst="rect">
            <a:avLst/>
          </a:prstGeom>
          <a:noFill/>
          <a:ln w="9525">
            <a:noFill/>
            <a:miter lim="800000"/>
            <a:headEnd/>
            <a:tailEnd/>
          </a:ln>
        </p:spPr>
      </p:pic>
      <p:pic>
        <p:nvPicPr>
          <p:cNvPr id="390151" name="Picture 6" descr="sparrow, swamp"/>
          <p:cNvPicPr>
            <a:picLocks noChangeAspect="1" noChangeArrowheads="1"/>
          </p:cNvPicPr>
          <p:nvPr/>
        </p:nvPicPr>
        <p:blipFill>
          <a:blip r:embed="rId5"/>
          <a:srcRect/>
          <a:stretch>
            <a:fillRect/>
          </a:stretch>
        </p:blipFill>
        <p:spPr bwMode="auto">
          <a:xfrm>
            <a:off x="1640535" y="2698744"/>
            <a:ext cx="1869083" cy="1200140"/>
          </a:xfrm>
          <a:prstGeom prst="rect">
            <a:avLst/>
          </a:prstGeom>
          <a:noFill/>
          <a:ln w="9525">
            <a:noFill/>
            <a:miter lim="800000"/>
            <a:headEnd/>
            <a:tailEnd/>
          </a:ln>
        </p:spPr>
      </p:pic>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Native :peacock </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63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t>
            </a:r>
            <a:r>
              <a:rPr lang="en-US" baseline="0" dirty="0" err="1" smtClean="0"/>
              <a:t>pakistan</a:t>
            </a:r>
            <a:r>
              <a:rPr lang="en-US" baseline="0" dirty="0" smtClean="0"/>
              <a:t> 167 mammalian </a:t>
            </a:r>
            <a:r>
              <a:rPr lang="en-US" baseline="0" dirty="0" err="1" smtClean="0"/>
              <a:t>spp</a:t>
            </a:r>
            <a:r>
              <a:rPr lang="en-US" baseline="0" dirty="0" smtClean="0"/>
              <a:t> are present </a:t>
            </a:r>
            <a:r>
              <a:rPr lang="en-US" dirty="0" smtClean="0"/>
              <a:t>It includes 43 rodents, 44 bats, 15 </a:t>
            </a:r>
            <a:r>
              <a:rPr lang="en-US" dirty="0" err="1" smtClean="0"/>
              <a:t>artiodactela</a:t>
            </a:r>
            <a:r>
              <a:rPr lang="en-US" dirty="0" smtClean="0"/>
              <a:t> , 1 </a:t>
            </a:r>
            <a:r>
              <a:rPr lang="en-US" dirty="0" err="1" smtClean="0"/>
              <a:t>perissodactyla</a:t>
            </a:r>
            <a:r>
              <a:rPr lang="en-US" dirty="0" smtClean="0"/>
              <a:t> , 33 </a:t>
            </a:r>
            <a:r>
              <a:rPr lang="en-US" dirty="0" err="1" smtClean="0"/>
              <a:t>carnivorea</a:t>
            </a:r>
            <a:r>
              <a:rPr lang="en-US" dirty="0" smtClean="0"/>
              <a:t>, 12 </a:t>
            </a:r>
            <a:r>
              <a:rPr lang="en-US" dirty="0" err="1" smtClean="0"/>
              <a:t>insectivora</a:t>
            </a:r>
            <a:r>
              <a:rPr lang="en-US" dirty="0" smtClean="0"/>
              <a:t>, 1 </a:t>
            </a:r>
            <a:r>
              <a:rPr lang="en-US" dirty="0" err="1" smtClean="0"/>
              <a:t>pholidota</a:t>
            </a:r>
            <a:r>
              <a:rPr lang="en-US" dirty="0" smtClean="0"/>
              <a:t>, 2 primates and 13 cetaceans. </a:t>
            </a:r>
            <a:br>
              <a:rPr lang="en-US" dirty="0" smtClean="0"/>
            </a:b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64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65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Gibbons  are apes ,occur in tropical and sub tropical rain forests,different from</a:t>
            </a:r>
            <a:r>
              <a:rPr lang="en-US" baseline="0" dirty="0" smtClean="0"/>
              <a:t> great apes(</a:t>
            </a:r>
            <a:r>
              <a:rPr lang="en-US" baseline="0" dirty="0" err="1" smtClean="0"/>
              <a:t>champanzies</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66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Found in island</a:t>
            </a:r>
            <a:r>
              <a:rPr lang="en-US" baseline="0" dirty="0" smtClean="0"/>
              <a:t>s of south east asia,These are haplorrhine  primates (dry nose), Eye ball 16 mm in diameter ,Nocturnal,</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67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Found</a:t>
            </a:r>
            <a:r>
              <a:rPr lang="en-US" sz="1000" baseline="0" dirty="0" smtClean="0"/>
              <a:t> in tropical forests, not true shrew , not arboreal, omnivorous, also eat rafflesia fruits(parasitic flowering </a:t>
            </a:r>
            <a:r>
              <a:rPr lang="en-US" sz="1000" baseline="0" dirty="0" err="1" smtClean="0"/>
              <a:t>plant;indonesia</a:t>
            </a:r>
            <a:r>
              <a:rPr lang="en-US" sz="1000" baseline="0" dirty="0" smtClean="0"/>
              <a:t>)</a:t>
            </a:r>
            <a:endParaRPr lang="en-US" sz="1000"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68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Tropical</a:t>
            </a:r>
            <a:r>
              <a:rPr lang="en-US" baseline="0" dirty="0" smtClean="0"/>
              <a:t> rain forests of </a:t>
            </a:r>
            <a:r>
              <a:rPr lang="en-US" baseline="0" dirty="0" err="1" smtClean="0"/>
              <a:t>asia</a:t>
            </a:r>
            <a:r>
              <a:rPr lang="en-US" baseline="0" dirty="0" smtClean="0"/>
              <a:t> and south east </a:t>
            </a:r>
            <a:r>
              <a:rPr lang="en-US" baseline="0" dirty="0" err="1" smtClean="0"/>
              <a:t>asia,arboreal,use</a:t>
            </a:r>
            <a:r>
              <a:rPr lang="en-US" baseline="0" dirty="0" smtClean="0"/>
              <a:t> their thin blanket like membrane for </a:t>
            </a:r>
            <a:r>
              <a:rPr lang="en-US" baseline="0" dirty="0" err="1" smtClean="0"/>
              <a:t>glidind</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69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Malayan tapir:1 spp</a:t>
            </a:r>
            <a:r>
              <a:rPr lang="en-US" baseline="0" dirty="0" smtClean="0"/>
              <a:t> native to Asia ,skin show camuflage,poor eye side ,high sense of hearing and smell.</a:t>
            </a:r>
          </a:p>
          <a:p>
            <a:r>
              <a:rPr lang="en-US" dirty="0" smtClean="0"/>
              <a:t> A </a:t>
            </a:r>
            <a:r>
              <a:rPr lang="en-US" b="1" dirty="0" smtClean="0"/>
              <a:t>pangolin</a:t>
            </a:r>
            <a:r>
              <a:rPr lang="en-US" dirty="0" smtClean="0"/>
              <a:t> ( </a:t>
            </a:r>
            <a:r>
              <a:rPr lang="en-US" dirty="0" smtClean="0">
                <a:hlinkClick r:id="rId3" action="ppaction://hlinkfile" tooltip="Wikipedia:IPA for English"/>
              </a:rPr>
              <a:t>/ˈ</a:t>
            </a:r>
            <a:r>
              <a:rPr lang="en-US" dirty="0" err="1" smtClean="0">
                <a:hlinkClick r:id="rId3" action="ppaction://hlinkfile" tooltip="Wikipedia:IPA for English"/>
              </a:rPr>
              <a:t>pæŋɡəlɪn</a:t>
            </a:r>
            <a:r>
              <a:rPr lang="en-US" dirty="0" smtClean="0">
                <a:hlinkClick r:id="rId3" action="ppaction://hlinkfile" tooltip="Wikipedia:IPA for English"/>
              </a:rPr>
              <a:t>/</a:t>
            </a:r>
            <a:r>
              <a:rPr lang="en-US" dirty="0" smtClean="0"/>
              <a:t>), also </a:t>
            </a:r>
            <a:r>
              <a:rPr lang="en-US" b="1" dirty="0" smtClean="0"/>
              <a:t>scaly anteater</a:t>
            </a:r>
            <a:r>
              <a:rPr lang="en-US" dirty="0" smtClean="0"/>
              <a:t> or </a:t>
            </a:r>
            <a:r>
              <a:rPr lang="en-US" b="1" dirty="0" err="1" smtClean="0"/>
              <a:t>Trenggiling</a:t>
            </a:r>
            <a:r>
              <a:rPr lang="en-US" dirty="0" smtClean="0"/>
              <a:t>, is a </a:t>
            </a:r>
            <a:r>
              <a:rPr lang="en-US" dirty="0" smtClean="0">
                <a:hlinkClick r:id="rId4" action="ppaction://hlinkfile"/>
              </a:rPr>
              <a:t>mammal</a:t>
            </a:r>
            <a:r>
              <a:rPr lang="en-US" dirty="0" smtClean="0"/>
              <a:t> of the </a:t>
            </a:r>
            <a:r>
              <a:rPr lang="en-US" dirty="0" smtClean="0">
                <a:hlinkClick r:id="rId5" action="ppaction://hlinkfile" tooltip="Scientific classification"/>
              </a:rPr>
              <a:t>order</a:t>
            </a:r>
            <a:r>
              <a:rPr lang="en-US" dirty="0" smtClean="0"/>
              <a:t> </a:t>
            </a:r>
            <a:r>
              <a:rPr lang="en-US" b="1" dirty="0" err="1" smtClean="0"/>
              <a:t>Pholidota</a:t>
            </a:r>
            <a:r>
              <a:rPr lang="en-US" b="1" dirty="0" smtClean="0"/>
              <a:t>..</a:t>
            </a:r>
            <a:r>
              <a:rPr lang="en-US" dirty="0" smtClean="0"/>
              <a:t> Pangolins have large </a:t>
            </a:r>
            <a:r>
              <a:rPr lang="en-US" dirty="0" smtClean="0">
                <a:hlinkClick r:id="rId6" action="ppaction://hlinkfile"/>
              </a:rPr>
              <a:t>keratin</a:t>
            </a:r>
            <a:r>
              <a:rPr lang="en-US" dirty="0" smtClean="0"/>
              <a:t> </a:t>
            </a:r>
            <a:r>
              <a:rPr lang="en-US" dirty="0" smtClean="0">
                <a:hlinkClick r:id="rId7" action="ppaction://hlinkfile" tooltip="Scale (zoology)"/>
              </a:rPr>
              <a:t>scales</a:t>
            </a:r>
            <a:r>
              <a:rPr lang="en-US" dirty="0" smtClean="0"/>
              <a:t> covering their </a:t>
            </a:r>
            <a:r>
              <a:rPr lang="en-US" dirty="0" smtClean="0">
                <a:hlinkClick r:id="rId8" action="ppaction://hlinkfile"/>
              </a:rPr>
              <a:t>skin</a:t>
            </a:r>
            <a:r>
              <a:rPr lang="en-US" dirty="0" smtClean="0"/>
              <a:t> and are the only mammals with this adaptation.</a:t>
            </a:r>
            <a:r>
              <a:rPr lang="en-US" baseline="30000" dirty="0" smtClean="0">
                <a:hlinkClick r:id="" action="ppaction://hlinkfile"/>
              </a:rPr>
              <a:t>[2]</a:t>
            </a:r>
            <a:r>
              <a:rPr lang="en-US" dirty="0" smtClean="0"/>
              <a:t> They are found in tropical regions of </a:t>
            </a:r>
            <a:r>
              <a:rPr lang="en-US" dirty="0" smtClean="0">
                <a:hlinkClick r:id="rId9" action="ppaction://hlinkfile"/>
              </a:rPr>
              <a:t>Africa</a:t>
            </a:r>
            <a:r>
              <a:rPr lang="en-US" dirty="0" smtClean="0"/>
              <a:t> and </a:t>
            </a:r>
            <a:r>
              <a:rPr lang="en-US" dirty="0" smtClean="0">
                <a:hlinkClick r:id="rId10" action="ppaction://hlinkfile"/>
              </a:rPr>
              <a:t>Asia</a:t>
            </a:r>
            <a:r>
              <a:rPr lang="en-US" dirty="0" smtClean="0"/>
              <a:t>. There is only one extant </a:t>
            </a:r>
            <a:r>
              <a:rPr lang="en-US" dirty="0" smtClean="0">
                <a:hlinkClick r:id="rId11" action="ppaction://hlinkfile" tooltip="Family (biology)"/>
              </a:rPr>
              <a:t>family</a:t>
            </a:r>
            <a:r>
              <a:rPr lang="en-US" dirty="0" smtClean="0"/>
              <a:t> (</a:t>
            </a:r>
            <a:r>
              <a:rPr lang="en-US" b="1" dirty="0" err="1" smtClean="0"/>
              <a:t>Manidae</a:t>
            </a:r>
            <a:r>
              <a:rPr lang="en-US" dirty="0" smtClean="0"/>
              <a:t>) and one </a:t>
            </a:r>
            <a:r>
              <a:rPr lang="en-US" dirty="0" smtClean="0">
                <a:hlinkClick r:id="rId12" action="ppaction://hlinkfile"/>
              </a:rPr>
              <a:t>genus</a:t>
            </a:r>
            <a:r>
              <a:rPr lang="en-US" dirty="0" smtClean="0"/>
              <a:t> (</a:t>
            </a:r>
            <a:r>
              <a:rPr lang="en-US" b="1" i="1" dirty="0" err="1" smtClean="0"/>
              <a:t>Manis</a:t>
            </a:r>
            <a:r>
              <a:rPr lang="en-US" dirty="0" smtClean="0"/>
              <a:t>) of pangolins, comprising eight </a:t>
            </a:r>
            <a:r>
              <a:rPr lang="en-US" dirty="0" smtClean="0">
                <a:hlinkClick r:id="rId13" action="ppaction://hlinkfile"/>
              </a:rPr>
              <a:t>species</a:t>
            </a:r>
            <a:r>
              <a:rPr lang="en-US" dirty="0" smtClean="0"/>
              <a:t>. Pangolins are </a:t>
            </a:r>
            <a:r>
              <a:rPr lang="en-US" dirty="0" smtClean="0">
                <a:hlinkClick r:id="rId14" action="ppaction://hlinkfile" tooltip="Nocturnal"/>
              </a:rPr>
              <a:t>nocturnal</a:t>
            </a:r>
            <a:r>
              <a:rPr lang="en-US" dirty="0" smtClean="0"/>
              <a:t> animals, and use their well-developed sense of smell to find insects. The </a:t>
            </a:r>
            <a:r>
              <a:rPr lang="en-US" dirty="0" smtClean="0">
                <a:hlinkClick r:id="rId15" action="ppaction://hlinkfile" tooltip="Long-tailed pangolin"/>
              </a:rPr>
              <a:t>long-tailed pangolin</a:t>
            </a:r>
            <a:r>
              <a:rPr lang="en-US" dirty="0" smtClean="0"/>
              <a:t> is also active by day. Pangolins spend most of the daytime sleeping, curled up into a ball.</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70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Lions are found in the rocky hills and Gir forests of Gujarat</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71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Tropical rainforests </a:t>
            </a:r>
            <a:r>
              <a:rPr lang="en-US" dirty="0" smtClean="0"/>
              <a:t>are located around the equator, which is an imaginary line that cuts the world into north and south. Tropical rainforests lie between the Tropic of Cancer in the north and the Tropic of Capricorn in the south. The largest areas of rainforest are found in Brazil, which is in South America. The Democratic Republic of Congo, which is in Africa, has the second-largest area of rainforest. The third-largest area of rainforest is found in Indonesia, </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Gee's golden </a:t>
            </a:r>
            <a:r>
              <a:rPr lang="en-US" b="1" dirty="0" err="1" smtClean="0"/>
              <a:t>langur</a:t>
            </a:r>
            <a:r>
              <a:rPr lang="en-US" dirty="0" smtClean="0"/>
              <a:t> (</a:t>
            </a:r>
            <a:r>
              <a:rPr lang="en-US" i="1" dirty="0" err="1" smtClean="0"/>
              <a:t>Trachypithecus</a:t>
            </a:r>
            <a:r>
              <a:rPr lang="en-US" i="1" dirty="0" smtClean="0"/>
              <a:t> </a:t>
            </a:r>
            <a:r>
              <a:rPr lang="en-US" i="1" dirty="0" err="1" smtClean="0"/>
              <a:t>geei</a:t>
            </a:r>
            <a:r>
              <a:rPr lang="en-US" dirty="0" smtClean="0"/>
              <a:t>), or simply the </a:t>
            </a:r>
            <a:r>
              <a:rPr lang="en-US" b="1" dirty="0" smtClean="0"/>
              <a:t>golden </a:t>
            </a:r>
            <a:r>
              <a:rPr lang="en-US" b="1" dirty="0" err="1" smtClean="0"/>
              <a:t>langur</a:t>
            </a:r>
            <a:r>
              <a:rPr lang="en-US" dirty="0" smtClean="0"/>
              <a:t>, is an </a:t>
            </a:r>
            <a:r>
              <a:rPr lang="en-US" dirty="0" smtClean="0">
                <a:hlinkClick r:id="rId3" action="ppaction://hlinkfile"/>
              </a:rPr>
              <a:t>Old World monkey</a:t>
            </a:r>
            <a:r>
              <a:rPr lang="en-US" dirty="0" smtClean="0"/>
              <a:t> found in a small region of western </a:t>
            </a:r>
            <a:r>
              <a:rPr lang="en-US" dirty="0" smtClean="0">
                <a:hlinkClick r:id="rId4" action="ppaction://hlinkfile"/>
              </a:rPr>
              <a:t>Assam</a:t>
            </a:r>
            <a:r>
              <a:rPr lang="en-US" dirty="0" smtClean="0"/>
              <a:t>, </a:t>
            </a:r>
            <a:r>
              <a:rPr lang="en-US" dirty="0" smtClean="0">
                <a:hlinkClick r:id="rId5" action="ppaction://hlinkfile"/>
              </a:rPr>
              <a:t>India</a:t>
            </a:r>
            <a:r>
              <a:rPr lang="en-US" dirty="0" smtClean="0"/>
              <a:t> and in the neighboring foothills of the </a:t>
            </a:r>
            <a:r>
              <a:rPr lang="en-US" dirty="0" smtClean="0">
                <a:hlinkClick r:id="rId6" action="ppaction://hlinkfile" tooltip="Black Mountains (Bhutan)"/>
              </a:rPr>
              <a:t>Black Mountains</a:t>
            </a:r>
            <a:r>
              <a:rPr lang="en-US" dirty="0" smtClean="0"/>
              <a:t> of </a:t>
            </a:r>
            <a:r>
              <a:rPr lang="en-US" dirty="0" smtClean="0">
                <a:hlinkClick r:id="rId7" action="ppaction://hlinkfile"/>
              </a:rPr>
              <a:t>Bhutan</a:t>
            </a:r>
            <a:r>
              <a:rPr lang="en-US" dirty="0" smtClean="0"/>
              <a:t>.</a:t>
            </a:r>
            <a:r>
              <a:rPr lang="en-US" baseline="30000" dirty="0" smtClean="0">
                <a:hlinkClick r:id="" action="ppaction://hlinkfile"/>
              </a:rPr>
              <a:t>[3]</a:t>
            </a:r>
            <a:r>
              <a:rPr lang="en-US" dirty="0" smtClean="0"/>
              <a:t> It is one of the most endangered primate species of India. During the rainy season it obtains water from dew and rain drenched </a:t>
            </a:r>
            <a:r>
              <a:rPr lang="en-US" dirty="0" smtClean="0">
                <a:hlinkClick r:id="rId8" action="ppaction://hlinkfile" tooltip="Leaf"/>
              </a:rPr>
              <a:t>leaves</a:t>
            </a:r>
            <a:r>
              <a:rPr lang="en-US" dirty="0" smtClean="0"/>
              <a:t>. Its diet is </a:t>
            </a:r>
            <a:r>
              <a:rPr lang="en-US" dirty="0" smtClean="0">
                <a:hlinkClick r:id="rId9" action="ppaction://hlinkfile" tooltip="Herbivorous"/>
              </a:rPr>
              <a:t>herbivorous</a:t>
            </a:r>
            <a:r>
              <a:rPr lang="en-US" dirty="0" smtClean="0"/>
              <a:t>, consisting of ripe and unripe </a:t>
            </a:r>
            <a:r>
              <a:rPr lang="en-US" dirty="0" smtClean="0">
                <a:hlinkClick r:id="rId10" action="ppaction://hlinkfile" tooltip="Fruit"/>
              </a:rPr>
              <a:t>fruits</a:t>
            </a:r>
            <a:r>
              <a:rPr lang="en-US" dirty="0" smtClean="0"/>
              <a:t>, mature and young leaves, seeds, buds and </a:t>
            </a:r>
            <a:r>
              <a:rPr lang="en-US" dirty="0" smtClean="0">
                <a:hlinkClick r:id="rId11" action="ppaction://hlinkfile" tooltip="Flower"/>
              </a:rPr>
              <a:t>flowers</a:t>
            </a:r>
            <a:r>
              <a:rPr lang="en-US" dirty="0" smtClean="0"/>
              <a:t>.</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72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Sloth Bear</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Ursus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ursinus</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Melursus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ursinus</a:t>
            </a:r>
            <a:r>
              <a:rPr lang="en-US" sz="1200" kern="1200" dirty="0" smtClean="0">
                <a:solidFill>
                  <a:schemeClr val="tx1"/>
                </a:solidFill>
                <a:latin typeface="+mn-lt"/>
                <a:ea typeface="+mn-ea"/>
                <a:cs typeface="+mn-cs"/>
              </a:rPr>
              <a:t>), also known as the </a:t>
            </a:r>
            <a:r>
              <a:rPr lang="en-US" sz="1200" b="1" kern="1200" dirty="0" err="1" smtClean="0">
                <a:solidFill>
                  <a:schemeClr val="tx1"/>
                </a:solidFill>
                <a:latin typeface="+mn-lt"/>
                <a:ea typeface="+mn-ea"/>
                <a:cs typeface="+mn-cs"/>
              </a:rPr>
              <a:t>Labiated</a:t>
            </a:r>
            <a:r>
              <a:rPr lang="en-US" sz="1200" b="1" kern="1200" dirty="0" smtClean="0">
                <a:solidFill>
                  <a:schemeClr val="tx1"/>
                </a:solidFill>
                <a:latin typeface="+mn-lt"/>
                <a:ea typeface="+mn-ea"/>
                <a:cs typeface="+mn-cs"/>
              </a:rPr>
              <a:t> Bear</a:t>
            </a:r>
            <a:r>
              <a:rPr lang="en-US" sz="1200" kern="1200" dirty="0" smtClean="0">
                <a:solidFill>
                  <a:schemeClr val="tx1"/>
                </a:solidFill>
                <a:latin typeface="+mn-lt"/>
                <a:ea typeface="+mn-ea"/>
                <a:cs typeface="+mn-cs"/>
              </a:rPr>
              <a:t>,</a:t>
            </a:r>
            <a:r>
              <a:rPr lang="en-US" sz="1200" u="sng" kern="1200" baseline="30000" dirty="0" smtClean="0">
                <a:solidFill>
                  <a:schemeClr val="tx1"/>
                </a:solidFill>
                <a:latin typeface="+mn-lt"/>
                <a:ea typeface="+mn-ea"/>
                <a:cs typeface="+mn-cs"/>
                <a:hlinkClick r:id="rId3"/>
              </a:rPr>
              <a:t>[4]</a:t>
            </a:r>
            <a:r>
              <a:rPr lang="en-US" sz="1200" kern="1200" dirty="0" smtClean="0">
                <a:solidFill>
                  <a:schemeClr val="tx1"/>
                </a:solidFill>
                <a:latin typeface="+mn-lt"/>
                <a:ea typeface="+mn-ea"/>
                <a:cs typeface="+mn-cs"/>
              </a:rPr>
              <a:t> is a </a:t>
            </a:r>
            <a:r>
              <a:rPr lang="en-US" sz="1200" u="sng" kern="1200" dirty="0" smtClean="0">
                <a:solidFill>
                  <a:schemeClr val="tx1"/>
                </a:solidFill>
                <a:latin typeface="+mn-lt"/>
                <a:ea typeface="+mn-ea"/>
                <a:cs typeface="+mn-cs"/>
                <a:hlinkClick r:id="rId4" tooltip="Nocturnal"/>
              </a:rPr>
              <a:t>nocturnal</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tooltip="Insectivorous"/>
              </a:rPr>
              <a:t>insectivorous</a:t>
            </a:r>
            <a:r>
              <a:rPr lang="en-US" sz="1200" kern="1200" dirty="0" smtClean="0">
                <a:solidFill>
                  <a:schemeClr val="tx1"/>
                </a:solidFill>
                <a:latin typeface="+mn-lt"/>
                <a:ea typeface="+mn-ea"/>
                <a:cs typeface="+mn-cs"/>
              </a:rPr>
              <a:t> species of </a:t>
            </a:r>
            <a:r>
              <a:rPr lang="en-US" sz="1200" u="sng" kern="1200" dirty="0" smtClean="0">
                <a:solidFill>
                  <a:schemeClr val="tx1"/>
                </a:solidFill>
                <a:latin typeface="+mn-lt"/>
                <a:ea typeface="+mn-ea"/>
                <a:cs typeface="+mn-cs"/>
                <a:hlinkClick r:id="rId6"/>
              </a:rPr>
              <a:t>bear</a:t>
            </a:r>
            <a:r>
              <a:rPr lang="en-US" sz="1200" kern="1200" dirty="0" smtClean="0">
                <a:solidFill>
                  <a:schemeClr val="tx1"/>
                </a:solidFill>
                <a:latin typeface="+mn-lt"/>
                <a:ea typeface="+mn-ea"/>
                <a:cs typeface="+mn-cs"/>
              </a:rPr>
              <a:t> found wild within the </a:t>
            </a:r>
            <a:r>
              <a:rPr lang="en-US" sz="1200" u="sng" kern="1200" dirty="0" smtClean="0">
                <a:solidFill>
                  <a:schemeClr val="tx1"/>
                </a:solidFill>
                <a:latin typeface="+mn-lt"/>
                <a:ea typeface="+mn-ea"/>
                <a:cs typeface="+mn-cs"/>
                <a:hlinkClick r:id="rId7"/>
              </a:rPr>
              <a:t>Indian subcontinent</a:t>
            </a:r>
            <a:r>
              <a:rPr lang="en-US" sz="1200" kern="1200" dirty="0" smtClean="0">
                <a:solidFill>
                  <a:schemeClr val="tx1"/>
                </a:solidFill>
                <a:latin typeface="+mn-lt"/>
                <a:ea typeface="+mn-ea"/>
                <a:cs typeface="+mn-cs"/>
              </a:rPr>
              <a:t>. The sloth bear evolved from ancestral </a:t>
            </a:r>
            <a:r>
              <a:rPr lang="en-US" sz="1200" u="sng" kern="1200" dirty="0" smtClean="0">
                <a:solidFill>
                  <a:schemeClr val="tx1"/>
                </a:solidFill>
                <a:latin typeface="+mn-lt"/>
                <a:ea typeface="+mn-ea"/>
                <a:cs typeface="+mn-cs"/>
                <a:hlinkClick r:id="rId8" tooltip="Brown Bear"/>
              </a:rPr>
              <a:t>Brown Bears</a:t>
            </a:r>
            <a:endParaRPr lang="en-US" sz="1200" u="sng" kern="1200" dirty="0" smtClean="0">
              <a:solidFill>
                <a:schemeClr val="tx1"/>
              </a:solidFill>
              <a:latin typeface="+mn-lt"/>
              <a:ea typeface="+mn-ea"/>
              <a:cs typeface="+mn-cs"/>
            </a:endParaRPr>
          </a:p>
          <a:p>
            <a:r>
              <a:rPr lang="en-US" b="1" dirty="0" smtClean="0"/>
              <a:t>Orangutans</a:t>
            </a:r>
            <a:r>
              <a:rPr lang="en-US" dirty="0" smtClean="0"/>
              <a:t> are the only exclusively </a:t>
            </a:r>
            <a:r>
              <a:rPr lang="en-US" dirty="0" smtClean="0">
                <a:hlinkClick r:id="rId9" action="ppaction://hlinkfile" tooltip="Asia"/>
              </a:rPr>
              <a:t>Asian</a:t>
            </a:r>
            <a:r>
              <a:rPr lang="en-US" dirty="0" smtClean="0"/>
              <a:t> </a:t>
            </a:r>
            <a:r>
              <a:rPr lang="en-US" dirty="0" smtClean="0">
                <a:hlinkClick r:id="rId10" action="ppaction://hlinkfile"/>
              </a:rPr>
              <a:t>genus</a:t>
            </a:r>
            <a:r>
              <a:rPr lang="en-US" dirty="0" smtClean="0"/>
              <a:t> of </a:t>
            </a:r>
            <a:r>
              <a:rPr lang="en-US" dirty="0" smtClean="0">
                <a:hlinkClick r:id="rId11" action="ppaction://hlinkfile" tooltip="Extant taxon"/>
              </a:rPr>
              <a:t>extant</a:t>
            </a:r>
            <a:r>
              <a:rPr lang="en-US" dirty="0" smtClean="0"/>
              <a:t> </a:t>
            </a:r>
            <a:r>
              <a:rPr lang="en-US" dirty="0" smtClean="0">
                <a:hlinkClick r:id="rId12" action="ppaction://hlinkfile" tooltip="Great ape"/>
              </a:rPr>
              <a:t>great ape</a:t>
            </a:r>
            <a:r>
              <a:rPr lang="en-US" dirty="0" smtClean="0"/>
              <a:t>. The largest living </a:t>
            </a:r>
            <a:r>
              <a:rPr lang="en-US" dirty="0" smtClean="0">
                <a:hlinkClick r:id="rId13" action="ppaction://hlinkfile" tooltip="Arboreal locomotion"/>
              </a:rPr>
              <a:t>arboreal</a:t>
            </a:r>
            <a:r>
              <a:rPr lang="en-US" dirty="0" smtClean="0"/>
              <a:t> animals, they have longer arms than the other, more terrestrial, great apes. They are among the most intelligent </a:t>
            </a:r>
            <a:r>
              <a:rPr lang="en-US" dirty="0" smtClean="0">
                <a:hlinkClick r:id="rId14" action="ppaction://hlinkfile" tooltip="Primate"/>
              </a:rPr>
              <a:t>primates</a:t>
            </a:r>
            <a:r>
              <a:rPr lang="en-US" dirty="0" smtClean="0"/>
              <a:t> and use a variety of sophisticated tools, also making sleeping nests each night from branches and foliage. Their hair is typically reddish-brown, instead of the brown or black hair typical of other great apes</a:t>
            </a:r>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778FB7D-65C9-4A2A-A378-E137F2610C4B}" type="slidenum">
              <a:rPr lang="en-US" smtClean="0"/>
              <a:pPr/>
              <a:t>73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Wolves throughout the country::Wild ass is found in Rajasthan</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74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oriental region is not rich in endemic families nor does exhibit a wide variety </a:t>
            </a:r>
          </a:p>
          <a:p>
            <a:r>
              <a:rPr lang="en-US" dirty="0" smtClean="0"/>
              <a:t> </a:t>
            </a:r>
            <a:r>
              <a:rPr lang="en-US" b="1" dirty="0" smtClean="0"/>
              <a:t>apes</a:t>
            </a:r>
          </a:p>
          <a:p>
            <a:r>
              <a:rPr lang="en-US" dirty="0" smtClean="0"/>
              <a:t> is any member of the biological </a:t>
            </a:r>
            <a:r>
              <a:rPr lang="en-US" dirty="0" err="1" smtClean="0"/>
              <a:t>superfamily</a:t>
            </a:r>
            <a:r>
              <a:rPr lang="en-US" dirty="0" smtClean="0"/>
              <a:t> </a:t>
            </a:r>
            <a:r>
              <a:rPr lang="en-US" b="1" dirty="0" err="1" smtClean="0"/>
              <a:t>Hominoidea</a:t>
            </a:r>
            <a:r>
              <a:rPr lang="en-US" dirty="0" smtClean="0"/>
              <a:t> (hominoids). There are two </a:t>
            </a:r>
            <a:r>
              <a:rPr lang="en-US" dirty="0" smtClean="0">
                <a:hlinkClick r:id="rId3" action="ppaction://hlinkfile" tooltip="Family (biology)"/>
              </a:rPr>
              <a:t>families</a:t>
            </a:r>
            <a:r>
              <a:rPr lang="en-US" dirty="0" smtClean="0"/>
              <a:t> of hominoids:</a:t>
            </a:r>
          </a:p>
          <a:p>
            <a:r>
              <a:rPr lang="en-US" dirty="0" err="1" smtClean="0">
                <a:hlinkClick r:id="rId4" action="ppaction://hlinkfile" tooltip="Gibbon"/>
              </a:rPr>
              <a:t>Hylobatidae</a:t>
            </a:r>
            <a:r>
              <a:rPr lang="en-US" dirty="0" smtClean="0"/>
              <a:t> consists of four genera and sixteen species of </a:t>
            </a:r>
            <a:r>
              <a:rPr lang="en-US" dirty="0" smtClean="0">
                <a:hlinkClick r:id="rId4" action="ppaction://hlinkfile"/>
              </a:rPr>
              <a:t>gibbon</a:t>
            </a:r>
            <a:r>
              <a:rPr lang="en-US" dirty="0" smtClean="0"/>
              <a:t>, including the </a:t>
            </a:r>
            <a:r>
              <a:rPr lang="en-US" dirty="0" err="1" smtClean="0">
                <a:hlinkClick r:id="rId5" action="ppaction://hlinkfile"/>
              </a:rPr>
              <a:t>lar</a:t>
            </a:r>
            <a:r>
              <a:rPr lang="en-US" dirty="0" smtClean="0">
                <a:hlinkClick r:id="rId5" action="ppaction://hlinkfile"/>
              </a:rPr>
              <a:t> gibbon</a:t>
            </a:r>
            <a:r>
              <a:rPr lang="en-US" dirty="0" smtClean="0"/>
              <a:t> and the </a:t>
            </a:r>
            <a:r>
              <a:rPr lang="en-US" dirty="0" err="1" smtClean="0">
                <a:hlinkClick r:id="rId6" action="ppaction://hlinkfile"/>
              </a:rPr>
              <a:t>siamang</a:t>
            </a:r>
            <a:r>
              <a:rPr lang="en-US" dirty="0" smtClean="0"/>
              <a:t>, collectively known as the </a:t>
            </a:r>
            <a:r>
              <a:rPr lang="en-US" dirty="0" smtClean="0">
                <a:hlinkClick r:id="rId7" action="ppaction://hlinkfile" tooltip="Lesser apes"/>
              </a:rPr>
              <a:t>lesser apes</a:t>
            </a:r>
            <a:r>
              <a:rPr lang="en-US" dirty="0" smtClean="0"/>
              <a:t>. </a:t>
            </a:r>
          </a:p>
          <a:p>
            <a:r>
              <a:rPr lang="en-US" dirty="0" err="1" smtClean="0">
                <a:hlinkClick r:id="rId8" action="ppaction://hlinkfile"/>
              </a:rPr>
              <a:t>Hominidae</a:t>
            </a:r>
            <a:r>
              <a:rPr lang="en-US" dirty="0" smtClean="0"/>
              <a:t> consists of </a:t>
            </a:r>
            <a:r>
              <a:rPr lang="en-US" dirty="0" smtClean="0">
                <a:hlinkClick r:id="rId9" action="ppaction://hlinkfile" tooltip="Chimpanzee"/>
              </a:rPr>
              <a:t>chimpanzees</a:t>
            </a:r>
            <a:r>
              <a:rPr lang="en-US" dirty="0" smtClean="0"/>
              <a:t>, </a:t>
            </a:r>
            <a:r>
              <a:rPr lang="en-US" dirty="0" smtClean="0">
                <a:hlinkClick r:id="rId10" action="ppaction://hlinkfile" tooltip="Gorilla"/>
              </a:rPr>
              <a:t>gorillas</a:t>
            </a:r>
            <a:r>
              <a:rPr lang="en-US" dirty="0" smtClean="0"/>
              <a:t>, </a:t>
            </a:r>
            <a:r>
              <a:rPr lang="en-US" dirty="0" smtClean="0">
                <a:hlinkClick r:id="rId11" action="ppaction://hlinkfile" tooltip="Human"/>
              </a:rPr>
              <a:t>humans</a:t>
            </a:r>
            <a:r>
              <a:rPr lang="en-US" dirty="0" smtClean="0"/>
              <a:t> and </a:t>
            </a:r>
            <a:r>
              <a:rPr lang="en-US" dirty="0" smtClean="0">
                <a:hlinkClick r:id="rId12" action="ppaction://hlinkfile" tooltip="Orangutan"/>
              </a:rPr>
              <a:t>orangutans</a:t>
            </a:r>
            <a:r>
              <a:rPr lang="en-US" baseline="30000" dirty="0" smtClean="0">
                <a:hlinkClick r:id="" action="ppaction://hlinkfile"/>
              </a:rPr>
              <a:t>[1][2]</a:t>
            </a:r>
            <a:r>
              <a:rPr lang="en-US" dirty="0" smtClean="0"/>
              <a:t> collectively known as the </a:t>
            </a:r>
            <a:r>
              <a:rPr lang="en-US" dirty="0" smtClean="0">
                <a:hlinkClick r:id="rId8" action="ppaction://hlinkfile" tooltip="Hominidae"/>
              </a:rPr>
              <a:t>great apes</a:t>
            </a:r>
            <a:r>
              <a:rPr lang="en-US" dirty="0" smtClean="0"/>
              <a:t>. including grass seeds, and in most cases other animals, either hunted or scavenged, along with anything else available and easily digested. They are native to </a:t>
            </a:r>
            <a:r>
              <a:rPr lang="en-US" dirty="0" smtClean="0">
                <a:hlinkClick r:id="rId13" action="ppaction://hlinkfile"/>
              </a:rPr>
              <a:t>Africa</a:t>
            </a:r>
            <a:r>
              <a:rPr lang="en-US" dirty="0" smtClean="0"/>
              <a:t> and </a:t>
            </a:r>
            <a:r>
              <a:rPr lang="en-US" dirty="0" smtClean="0">
                <a:hlinkClick r:id="rId14" action="ppaction://hlinkfile"/>
              </a:rPr>
              <a:t>Asia</a:t>
            </a:r>
            <a:r>
              <a:rPr lang="en-US" dirty="0" smtClean="0"/>
              <a:t>, </a:t>
            </a:r>
          </a:p>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75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Chevrotains</a:t>
            </a:r>
            <a:r>
              <a:rPr lang="en-US" dirty="0" smtClean="0"/>
              <a:t>, also known as </a:t>
            </a:r>
            <a:r>
              <a:rPr lang="en-US" b="1" dirty="0" smtClean="0"/>
              <a:t>mouse deer</a:t>
            </a:r>
            <a:r>
              <a:rPr lang="en-US" dirty="0" smtClean="0"/>
              <a:t>, are small </a:t>
            </a:r>
            <a:r>
              <a:rPr lang="en-US" dirty="0" smtClean="0">
                <a:hlinkClick r:id="rId3" action="ppaction://hlinkfile" tooltip="Ungulate"/>
              </a:rPr>
              <a:t>ungulates</a:t>
            </a:r>
            <a:r>
              <a:rPr lang="en-US" dirty="0" smtClean="0"/>
              <a:t> that make up the </a:t>
            </a:r>
            <a:r>
              <a:rPr lang="en-US" dirty="0" smtClean="0">
                <a:hlinkClick r:id="rId4" action="ppaction://hlinkfile" tooltip="Family (biology)"/>
              </a:rPr>
              <a:t>family</a:t>
            </a:r>
            <a:r>
              <a:rPr lang="en-US" dirty="0" smtClean="0"/>
              <a:t> </a:t>
            </a:r>
            <a:r>
              <a:rPr lang="en-US" b="1" dirty="0" err="1" smtClean="0"/>
              <a:t>Tragulidae</a:t>
            </a:r>
            <a:r>
              <a:rPr lang="en-US" b="1" dirty="0" smtClean="0"/>
              <a:t>..</a:t>
            </a:r>
            <a:r>
              <a:rPr lang="en-US" dirty="0" smtClean="0"/>
              <a:t> The extant species are found in forests in </a:t>
            </a:r>
            <a:r>
              <a:rPr lang="en-US" dirty="0" smtClean="0">
                <a:hlinkClick r:id="rId5" action="ppaction://hlinkfile" tooltip="South Asia"/>
              </a:rPr>
              <a:t>South</a:t>
            </a:r>
            <a:r>
              <a:rPr lang="en-US" dirty="0" smtClean="0"/>
              <a:t> and </a:t>
            </a:r>
            <a:r>
              <a:rPr lang="en-US" dirty="0" smtClean="0">
                <a:hlinkClick r:id="rId6" action="ppaction://hlinkfile"/>
              </a:rPr>
              <a:t>Southeast Asia</a:t>
            </a:r>
            <a:r>
              <a:rPr lang="en-US" dirty="0" smtClean="0"/>
              <a:t>, with a </a:t>
            </a:r>
            <a:r>
              <a:rPr lang="en-US" dirty="0" smtClean="0">
                <a:hlinkClick r:id="rId7" action="ppaction://hlinkfile" tooltip="Water Chevrotain"/>
              </a:rPr>
              <a:t>single species</a:t>
            </a:r>
            <a:r>
              <a:rPr lang="en-US" dirty="0" smtClean="0"/>
              <a:t> in the rainforests of </a:t>
            </a:r>
            <a:r>
              <a:rPr lang="en-US" dirty="0" smtClean="0">
                <a:hlinkClick r:id="rId8" action="ppaction://hlinkfile" tooltip="Central Africa"/>
              </a:rPr>
              <a:t>Central</a:t>
            </a:r>
            <a:r>
              <a:rPr lang="en-US" dirty="0" smtClean="0"/>
              <a:t> and </a:t>
            </a:r>
            <a:r>
              <a:rPr lang="en-US" dirty="0" smtClean="0">
                <a:hlinkClick r:id="rId9" action="ppaction://hlinkfile"/>
              </a:rPr>
              <a:t>West Africa</a:t>
            </a:r>
            <a:r>
              <a:rPr lang="en-US" dirty="0" smtClean="0"/>
              <a:t>.</a:t>
            </a:r>
            <a:r>
              <a:rPr lang="en-US" baseline="30000" dirty="0" smtClean="0">
                <a:hlinkClick r:id="" action="ppaction://hlinkfile"/>
              </a:rPr>
              <a:t>[4]</a:t>
            </a:r>
            <a:r>
              <a:rPr lang="en-US" dirty="0" smtClean="0"/>
              <a:t> They are solitary or live in pairs, and feed almost exclusively on plant material…</a:t>
            </a:r>
          </a:p>
          <a:p>
            <a:r>
              <a:rPr lang="en-US" b="1" dirty="0" smtClean="0"/>
              <a:t>BAMBOO RAT</a:t>
            </a:r>
            <a:r>
              <a:rPr lang="en-US" dirty="0" smtClean="0"/>
              <a:t>….The subfamily </a:t>
            </a:r>
            <a:r>
              <a:rPr lang="en-US" b="1" dirty="0" err="1" smtClean="0"/>
              <a:t>Rhizomyinae</a:t>
            </a:r>
            <a:r>
              <a:rPr lang="en-US" dirty="0" smtClean="0"/>
              <a:t> of </a:t>
            </a:r>
            <a:r>
              <a:rPr lang="en-US" dirty="0" smtClean="0">
                <a:hlinkClick r:id="rId10" action="ppaction://hlinkfile" tooltip="Rodent"/>
              </a:rPr>
              <a:t>rodents</a:t>
            </a:r>
            <a:r>
              <a:rPr lang="en-US" dirty="0" smtClean="0"/>
              <a:t> includes the </a:t>
            </a:r>
            <a:r>
              <a:rPr lang="en-US" dirty="0" smtClean="0">
                <a:hlinkClick r:id="rId11" action="ppaction://hlinkfile" tooltip="Asia"/>
              </a:rPr>
              <a:t>Asian</a:t>
            </a:r>
            <a:r>
              <a:rPr lang="en-US" dirty="0" smtClean="0"/>
              <a:t> </a:t>
            </a:r>
            <a:r>
              <a:rPr lang="en-US" dirty="0" smtClean="0">
                <a:hlinkClick r:id="rId12" action="ppaction://hlinkfile" tooltip="Bamboo rat"/>
              </a:rPr>
              <a:t>bamboo rats</a:t>
            </a:r>
            <a:r>
              <a:rPr lang="en-US" dirty="0" smtClean="0"/>
              <a:t> and certain of the </a:t>
            </a:r>
            <a:r>
              <a:rPr lang="en-US" dirty="0" smtClean="0">
                <a:hlinkClick r:id="rId13" action="ppaction://hlinkfile" tooltip="Africa"/>
              </a:rPr>
              <a:t>African</a:t>
            </a:r>
            <a:r>
              <a:rPr lang="en-US" dirty="0" smtClean="0"/>
              <a:t> </a:t>
            </a:r>
            <a:r>
              <a:rPr lang="en-US" dirty="0" smtClean="0">
                <a:hlinkClick r:id="rId14" action="ppaction://hlinkfile" tooltip="Mole rat"/>
              </a:rPr>
              <a:t>mole rats</a:t>
            </a:r>
            <a:r>
              <a:rPr lang="en-US" dirty="0" smtClean="0"/>
              <a:t>.. The </a:t>
            </a:r>
            <a:r>
              <a:rPr lang="en-US" b="1" dirty="0" smtClean="0"/>
              <a:t>Chinese Bamboo Rat</a:t>
            </a:r>
            <a:r>
              <a:rPr lang="en-US" dirty="0" smtClean="0"/>
              <a:t>, </a:t>
            </a:r>
            <a:r>
              <a:rPr lang="en-US" i="1" dirty="0" err="1" smtClean="0"/>
              <a:t>Rhizomys</a:t>
            </a:r>
            <a:r>
              <a:rPr lang="en-US" i="1" dirty="0" smtClean="0"/>
              <a:t> </a:t>
            </a:r>
            <a:r>
              <a:rPr lang="en-US" i="1" dirty="0" err="1" smtClean="0"/>
              <a:t>sinensis</a:t>
            </a:r>
            <a:r>
              <a:rPr lang="en-US" dirty="0" smtClean="0"/>
              <a:t>, found in central and southern </a:t>
            </a:r>
            <a:r>
              <a:rPr lang="en-US" dirty="0" smtClean="0">
                <a:hlinkClick r:id="rId15" action="ppaction://hlinkfile"/>
              </a:rPr>
              <a:t>China</a:t>
            </a:r>
            <a:r>
              <a:rPr lang="en-US" dirty="0" smtClean="0"/>
              <a:t>, northern </a:t>
            </a:r>
            <a:r>
              <a:rPr lang="en-US" dirty="0" smtClean="0">
                <a:hlinkClick r:id="rId16" action="ppaction://hlinkfile"/>
              </a:rPr>
              <a:t>Burma</a:t>
            </a:r>
            <a:r>
              <a:rPr lang="en-US" dirty="0" smtClean="0"/>
              <a:t>, and </a:t>
            </a:r>
            <a:r>
              <a:rPr lang="en-US" dirty="0" smtClean="0">
                <a:hlinkClick r:id="rId17" action="ppaction://hlinkfile"/>
              </a:rPr>
              <a:t>Vietnam</a:t>
            </a:r>
            <a:r>
              <a:rPr lang="en-US" dirty="0" smtClean="0"/>
              <a:t>; </a:t>
            </a:r>
          </a:p>
          <a:p>
            <a:r>
              <a:rPr lang="en-US" dirty="0" smtClean="0"/>
              <a:t>The </a:t>
            </a:r>
            <a:r>
              <a:rPr lang="en-US" b="1" dirty="0" smtClean="0"/>
              <a:t>Hoary Bamboo Rat</a:t>
            </a:r>
            <a:r>
              <a:rPr lang="en-US" dirty="0" smtClean="0"/>
              <a:t>, </a:t>
            </a:r>
            <a:r>
              <a:rPr lang="en-US" i="1" dirty="0" smtClean="0"/>
              <a:t>R. </a:t>
            </a:r>
            <a:r>
              <a:rPr lang="en-US" i="1" dirty="0" err="1" smtClean="0"/>
              <a:t>pruinosus</a:t>
            </a:r>
            <a:r>
              <a:rPr lang="en-US" dirty="0" smtClean="0"/>
              <a:t>, found from </a:t>
            </a:r>
            <a:r>
              <a:rPr lang="en-US" dirty="0" smtClean="0">
                <a:hlinkClick r:id="rId18" action="ppaction://hlinkfile"/>
              </a:rPr>
              <a:t>Assam</a:t>
            </a:r>
            <a:r>
              <a:rPr lang="en-US" dirty="0" smtClean="0"/>
              <a:t> in </a:t>
            </a:r>
            <a:r>
              <a:rPr lang="en-US" dirty="0" smtClean="0">
                <a:hlinkClick r:id="rId19" action="ppaction://hlinkfile"/>
              </a:rPr>
              <a:t>India</a:t>
            </a:r>
            <a:r>
              <a:rPr lang="en-US" dirty="0" smtClean="0"/>
              <a:t> to southeastern China and the </a:t>
            </a:r>
            <a:r>
              <a:rPr lang="en-US" dirty="0" smtClean="0">
                <a:hlinkClick r:id="rId20" action="ppaction://hlinkfile"/>
              </a:rPr>
              <a:t>Malay Peninsula</a:t>
            </a:r>
            <a:r>
              <a:rPr lang="en-US" dirty="0" smtClean="0"/>
              <a:t>; </a:t>
            </a:r>
          </a:p>
          <a:p>
            <a:r>
              <a:rPr lang="en-US" dirty="0" smtClean="0"/>
              <a:t>The </a:t>
            </a:r>
            <a:r>
              <a:rPr lang="en-US" b="1" dirty="0" smtClean="0"/>
              <a:t>Sumatra</a:t>
            </a:r>
            <a:r>
              <a:rPr lang="en-US" dirty="0" smtClean="0"/>
              <a:t> or </a:t>
            </a:r>
            <a:r>
              <a:rPr lang="en-US" b="1" dirty="0" smtClean="0"/>
              <a:t>Large Bamboo Rat</a:t>
            </a:r>
            <a:r>
              <a:rPr lang="en-US" dirty="0" smtClean="0"/>
              <a:t>, </a:t>
            </a:r>
            <a:r>
              <a:rPr lang="en-US" i="1" dirty="0" smtClean="0"/>
              <a:t>R. </a:t>
            </a:r>
            <a:r>
              <a:rPr lang="en-US" i="1" dirty="0" err="1" smtClean="0"/>
              <a:t>sumatrensis</a:t>
            </a:r>
            <a:r>
              <a:rPr lang="en-US" dirty="0" smtClean="0"/>
              <a:t>, found in </a:t>
            </a:r>
            <a:r>
              <a:rPr lang="en-US" dirty="0" smtClean="0">
                <a:hlinkClick r:id="rId21" action="ppaction://hlinkfile"/>
              </a:rPr>
              <a:t>Yunnan</a:t>
            </a:r>
            <a:r>
              <a:rPr lang="en-US" dirty="0" smtClean="0"/>
              <a:t>, </a:t>
            </a:r>
            <a:r>
              <a:rPr lang="en-US" dirty="0" smtClean="0">
                <a:hlinkClick r:id="rId22" action="ppaction://hlinkfile"/>
              </a:rPr>
              <a:t>Indochina</a:t>
            </a:r>
            <a:r>
              <a:rPr lang="en-US" dirty="0" smtClean="0"/>
              <a:t>, the </a:t>
            </a:r>
            <a:r>
              <a:rPr lang="en-US" dirty="0" smtClean="0">
                <a:hlinkClick r:id="rId20" action="ppaction://hlinkfile"/>
              </a:rPr>
              <a:t>Malay Peninsula</a:t>
            </a:r>
            <a:r>
              <a:rPr lang="en-US" dirty="0" smtClean="0"/>
              <a:t> and </a:t>
            </a:r>
            <a:r>
              <a:rPr lang="en-US" dirty="0" smtClean="0">
                <a:hlinkClick r:id="rId23" action="ppaction://hlinkfile"/>
              </a:rPr>
              <a:t>Sumatra</a:t>
            </a:r>
            <a:r>
              <a:rPr lang="en-US" dirty="0" smtClean="0"/>
              <a:t>. </a:t>
            </a:r>
          </a:p>
          <a:p>
            <a:r>
              <a:rPr lang="en-US" dirty="0" smtClean="0"/>
              <a:t>The </a:t>
            </a:r>
            <a:r>
              <a:rPr lang="en-US" b="1" dirty="0" smtClean="0"/>
              <a:t>Lesser Bamboo Rat</a:t>
            </a:r>
            <a:r>
              <a:rPr lang="en-US" dirty="0" smtClean="0"/>
              <a:t>, </a:t>
            </a:r>
            <a:r>
              <a:rPr lang="en-US" i="1" dirty="0" err="1" smtClean="0"/>
              <a:t>Cannomys</a:t>
            </a:r>
            <a:r>
              <a:rPr lang="en-US" i="1" dirty="0" smtClean="0"/>
              <a:t> </a:t>
            </a:r>
            <a:r>
              <a:rPr lang="en-US" i="1" dirty="0" err="1" smtClean="0"/>
              <a:t>badius</a:t>
            </a:r>
            <a:r>
              <a:rPr lang="en-US" dirty="0" smtClean="0"/>
              <a:t>, found in </a:t>
            </a:r>
            <a:r>
              <a:rPr lang="en-US" dirty="0" smtClean="0">
                <a:hlinkClick r:id="rId24" action="ppaction://hlinkfile"/>
              </a:rPr>
              <a:t>Nepal</a:t>
            </a:r>
            <a:r>
              <a:rPr lang="en-US" dirty="0" smtClean="0"/>
              <a:t>, </a:t>
            </a:r>
            <a:r>
              <a:rPr lang="en-US" dirty="0" smtClean="0">
                <a:hlinkClick r:id="rId18" action="ppaction://hlinkfile"/>
              </a:rPr>
              <a:t>Assam</a:t>
            </a:r>
            <a:r>
              <a:rPr lang="en-US" dirty="0" smtClean="0"/>
              <a:t>, northern </a:t>
            </a:r>
            <a:r>
              <a:rPr lang="en-US" dirty="0" smtClean="0">
                <a:hlinkClick r:id="rId25" action="ppaction://hlinkfile"/>
              </a:rPr>
              <a:t>Bangladesh</a:t>
            </a:r>
            <a:r>
              <a:rPr lang="en-US" dirty="0" smtClean="0"/>
              <a:t>, </a:t>
            </a:r>
            <a:r>
              <a:rPr lang="en-US" dirty="0" smtClean="0">
                <a:hlinkClick r:id="rId16" action="ppaction://hlinkfile"/>
              </a:rPr>
              <a:t>Burma</a:t>
            </a:r>
            <a:r>
              <a:rPr lang="en-US" dirty="0" smtClean="0"/>
              <a:t>, </a:t>
            </a:r>
            <a:r>
              <a:rPr lang="en-US" dirty="0" smtClean="0">
                <a:hlinkClick r:id="rId26" action="ppaction://hlinkfile"/>
              </a:rPr>
              <a:t>Thailand</a:t>
            </a:r>
            <a:r>
              <a:rPr lang="en-US" dirty="0" smtClean="0"/>
              <a:t>, </a:t>
            </a:r>
            <a:r>
              <a:rPr lang="en-US" dirty="0" smtClean="0">
                <a:hlinkClick r:id="rId27" action="ppaction://hlinkfile"/>
              </a:rPr>
              <a:t>Laos</a:t>
            </a:r>
            <a:r>
              <a:rPr lang="en-US" dirty="0" smtClean="0"/>
              <a:t>, </a:t>
            </a:r>
            <a:r>
              <a:rPr lang="en-US" dirty="0" smtClean="0">
                <a:hlinkClick r:id="rId28" action="ppaction://hlinkfile"/>
              </a:rPr>
              <a:t>Cambodia</a:t>
            </a:r>
            <a:r>
              <a:rPr lang="en-US" dirty="0" smtClean="0"/>
              <a:t> and northern </a:t>
            </a:r>
            <a:r>
              <a:rPr lang="en-US" dirty="0" smtClean="0">
                <a:hlinkClick r:id="rId17" action="ppaction://hlinkfile"/>
              </a:rPr>
              <a:t>Vietnam</a:t>
            </a:r>
            <a:r>
              <a:rPr lang="en-US" dirty="0" smtClean="0"/>
              <a:t>. </a:t>
            </a:r>
          </a:p>
          <a:p>
            <a:r>
              <a:rPr lang="en-US" b="1" dirty="0" smtClean="0"/>
              <a:t>pangolin</a:t>
            </a:r>
            <a:r>
              <a:rPr lang="en-US" dirty="0" smtClean="0"/>
              <a:t> …( </a:t>
            </a:r>
            <a:r>
              <a:rPr lang="en-US" dirty="0" smtClean="0">
                <a:hlinkClick r:id="rId29" action="ppaction://hlinkfile" tooltip="Wikipedia:IPA for English"/>
              </a:rPr>
              <a:t>/ˈ</a:t>
            </a:r>
            <a:r>
              <a:rPr lang="en-US" dirty="0" err="1" smtClean="0">
                <a:hlinkClick r:id="rId29" action="ppaction://hlinkfile" tooltip="Wikipedia:IPA for English"/>
              </a:rPr>
              <a:t>pæŋɡəlɪn</a:t>
            </a:r>
            <a:r>
              <a:rPr lang="en-US" dirty="0" smtClean="0">
                <a:hlinkClick r:id="rId29" action="ppaction://hlinkfile" tooltip="Wikipedia:IPA for English"/>
              </a:rPr>
              <a:t>/</a:t>
            </a:r>
            <a:r>
              <a:rPr lang="en-US" dirty="0" smtClean="0"/>
              <a:t>), also </a:t>
            </a:r>
            <a:r>
              <a:rPr lang="en-US" b="1" dirty="0" smtClean="0"/>
              <a:t>scaly anteater</a:t>
            </a:r>
            <a:r>
              <a:rPr lang="en-US" dirty="0" smtClean="0"/>
              <a:t> or </a:t>
            </a:r>
            <a:r>
              <a:rPr lang="en-US" b="1" dirty="0" err="1" smtClean="0"/>
              <a:t>Trenggiling</a:t>
            </a:r>
            <a:r>
              <a:rPr lang="en-US" dirty="0" smtClean="0"/>
              <a:t>, is a </a:t>
            </a:r>
            <a:r>
              <a:rPr lang="en-US" dirty="0" smtClean="0">
                <a:hlinkClick r:id="rId30" action="ppaction://hlinkfile"/>
              </a:rPr>
              <a:t>mammal</a:t>
            </a:r>
            <a:r>
              <a:rPr lang="en-US" dirty="0" smtClean="0"/>
              <a:t> of the </a:t>
            </a:r>
            <a:r>
              <a:rPr lang="en-US" dirty="0" smtClean="0">
                <a:hlinkClick r:id="rId31" action="ppaction://hlinkfile" tooltip="Scientific classification"/>
              </a:rPr>
              <a:t>order</a:t>
            </a:r>
            <a:r>
              <a:rPr lang="en-US" dirty="0" smtClean="0"/>
              <a:t> </a:t>
            </a:r>
            <a:r>
              <a:rPr lang="en-US" b="1" dirty="0" err="1" smtClean="0"/>
              <a:t>Pholidota</a:t>
            </a:r>
            <a:r>
              <a:rPr lang="en-US" b="1" dirty="0" smtClean="0"/>
              <a:t>….</a:t>
            </a:r>
            <a:r>
              <a:rPr lang="en-US" dirty="0" smtClean="0"/>
              <a:t> They are found in tropical regions of </a:t>
            </a:r>
            <a:r>
              <a:rPr lang="en-US" dirty="0" smtClean="0">
                <a:hlinkClick r:id="rId13" action="ppaction://hlinkfile"/>
              </a:rPr>
              <a:t>Africa</a:t>
            </a:r>
            <a:r>
              <a:rPr lang="en-US" dirty="0" smtClean="0"/>
              <a:t> and </a:t>
            </a:r>
            <a:r>
              <a:rPr lang="en-US" dirty="0" smtClean="0">
                <a:hlinkClick r:id="rId11" action="ppaction://hlinkfile"/>
              </a:rPr>
              <a:t>Asia</a:t>
            </a:r>
            <a:r>
              <a:rPr lang="en-US" dirty="0" smtClean="0"/>
              <a:t>…The </a:t>
            </a:r>
            <a:r>
              <a:rPr lang="en-US" dirty="0" smtClean="0">
                <a:hlinkClick r:id="rId32" action="ppaction://hlinkfile" tooltip="Long-tailed pangolin"/>
              </a:rPr>
              <a:t>long-tailed pangolin</a:t>
            </a:r>
            <a:r>
              <a:rPr lang="en-US" dirty="0" smtClean="0"/>
              <a:t> is also active by day. Pangolins spend most of the daytime sleeping, curled up into a ball.</a:t>
            </a:r>
            <a:r>
              <a:rPr lang="en-US" baseline="30000" dirty="0" smtClean="0">
                <a:hlinkClick r:id="" action="ppaction://hlinkfile"/>
              </a:rPr>
              <a:t>[</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76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solidFill>
                  <a:srgbClr val="00B0F0"/>
                </a:solidFill>
              </a:rPr>
              <a:t>Jerboas</a:t>
            </a:r>
            <a:r>
              <a:rPr lang="en-US" dirty="0" smtClean="0"/>
              <a:t> are hopping </a:t>
            </a:r>
            <a:r>
              <a:rPr lang="en-US" dirty="0" smtClean="0">
                <a:hlinkClick r:id="rId3" action="ppaction://hlinkfile"/>
              </a:rPr>
              <a:t>desert</a:t>
            </a:r>
            <a:r>
              <a:rPr lang="en-US" dirty="0" smtClean="0"/>
              <a:t> </a:t>
            </a:r>
            <a:r>
              <a:rPr lang="en-US" dirty="0" smtClean="0">
                <a:hlinkClick r:id="rId4" action="ppaction://hlinkfile" tooltip="Rodent"/>
              </a:rPr>
              <a:t>rodents</a:t>
            </a:r>
            <a:r>
              <a:rPr lang="en-US" dirty="0" smtClean="0"/>
              <a:t> found throughout </a:t>
            </a:r>
            <a:r>
              <a:rPr lang="en-US" dirty="0" smtClean="0">
                <a:hlinkClick r:id="rId5" action="ppaction://hlinkfile"/>
              </a:rPr>
              <a:t>Asia</a:t>
            </a:r>
            <a:r>
              <a:rPr lang="en-US" dirty="0" smtClean="0"/>
              <a:t> and </a:t>
            </a:r>
            <a:r>
              <a:rPr lang="en-US" dirty="0" smtClean="0">
                <a:hlinkClick r:id="rId6" action="ppaction://hlinkfile" tooltip="Northern Africa"/>
              </a:rPr>
              <a:t>Northern Africa</a:t>
            </a:r>
            <a:r>
              <a:rPr lang="en-US" dirty="0" smtClean="0"/>
              <a:t>. They tend to be found in hot deserts. Jerboas are nocturnal. During the heat of the day, they shelter in burrows. They create four separate types of burrow: two temporary, and two permanent</a:t>
            </a:r>
            <a:r>
              <a:rPr lang="en-US" baseline="30000" dirty="0" smtClean="0"/>
              <a:t>[</a:t>
            </a:r>
            <a:r>
              <a:rPr lang="en-US" i="1" baseline="30000" dirty="0" smtClean="0">
                <a:hlinkClick r:id="rId7" action="ppaction://hlinkfile" tooltip="Wikipedia:Citation needed"/>
              </a:rPr>
              <a:t>citation needed</a:t>
            </a:r>
            <a:r>
              <a:rPr lang="en-US" baseline="30000" dirty="0" smtClean="0"/>
              <a:t>]</a:t>
            </a:r>
            <a:r>
              <a:rPr lang="en-US" dirty="0" smtClean="0"/>
              <a:t>. The temporary burrows are plain tubes used to escape predators during the night, tending to be just 10 to 20 cm (3.9 to 7.9 in) deep, unsealed and not camouflaged</a:t>
            </a:r>
            <a:r>
              <a:rPr lang="en-US" baseline="30000" dirty="0" smtClean="0"/>
              <a:t>[</a:t>
            </a:r>
            <a:r>
              <a:rPr lang="en-US" i="1" baseline="30000" dirty="0" smtClean="0">
                <a:hlinkClick r:id="rId7" action="ppaction://hlinkfile" tooltip="Wikipedia:Citation needed"/>
              </a:rPr>
              <a:t>citation needed</a:t>
            </a:r>
            <a:r>
              <a:rPr lang="en-US" baseline="30000" dirty="0" smtClean="0"/>
              <a:t>]</a:t>
            </a:r>
            <a:r>
              <a:rPr lang="en-US" dirty="0" smtClean="0"/>
              <a:t>. Permanent daytime burrows are well-hidden and sealed with a plug of sand to keep heat out and moisture in, and tend to be 20 to 50 cm (7.9 to 20 in) long</a:t>
            </a:r>
            <a:r>
              <a:rPr lang="en-US" baseline="30000" dirty="0" smtClean="0"/>
              <a:t>….</a:t>
            </a:r>
            <a:r>
              <a:rPr lang="en-US" dirty="0" smtClean="0"/>
              <a:t>and it is a much more elaborate structure with a nesting chamber</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err="1" smtClean="0"/>
              <a:t>A</a:t>
            </a:r>
            <a:r>
              <a:rPr lang="en-US" b="1" dirty="0" err="1" smtClean="0"/>
              <a:t>.</a:t>
            </a:r>
            <a:r>
              <a:rPr lang="en-US" dirty="0" err="1" smtClean="0"/>
              <a:t>diet</a:t>
            </a:r>
            <a:r>
              <a:rPr lang="en-US" dirty="0" smtClean="0"/>
              <a:t> primarily consists of </a:t>
            </a:r>
            <a:r>
              <a:rPr lang="en-US" dirty="0" smtClean="0">
                <a:hlinkClick r:id="rId8" action="ppaction://hlinkfile" tooltip="Earthworm"/>
              </a:rPr>
              <a:t>earthworms</a:t>
            </a:r>
            <a:r>
              <a:rPr lang="en-US" dirty="0" smtClean="0"/>
              <a:t> and other small invertebrates found in the soil and also a variety of nuts. Because their saliva contains a </a:t>
            </a:r>
            <a:r>
              <a:rPr lang="en-US" dirty="0" smtClean="0">
                <a:hlinkClick r:id="rId9" action="ppaction://hlinkfile" tooltip="Biotoxin"/>
              </a:rPr>
              <a:t>toxin</a:t>
            </a:r>
            <a:r>
              <a:rPr lang="en-US" dirty="0" smtClean="0"/>
              <a:t> that can paralyze earthworms…</a:t>
            </a:r>
            <a:r>
              <a:rPr lang="fr-FR" dirty="0" err="1" smtClean="0"/>
              <a:t>Genus</a:t>
            </a:r>
            <a:r>
              <a:rPr lang="fr-FR" dirty="0" smtClean="0"/>
              <a:t> </a:t>
            </a:r>
            <a:r>
              <a:rPr lang="fr-FR" i="1" dirty="0" err="1" smtClean="0">
                <a:hlinkClick r:id="rId10" action="ppaction://hlinkfile" tooltip="Scapanulus"/>
              </a:rPr>
              <a:t>Scapanulus</a:t>
            </a:r>
            <a:r>
              <a:rPr lang="fr-FR" dirty="0" smtClean="0"/>
              <a:t>: Gansu Mole (China)…</a:t>
            </a:r>
            <a:r>
              <a:rPr lang="en-US" dirty="0" smtClean="0"/>
              <a:t>Genus </a:t>
            </a:r>
            <a:r>
              <a:rPr lang="en-US" i="1" dirty="0" err="1" smtClean="0">
                <a:hlinkClick r:id="rId11" action="ppaction://hlinkfile" tooltip="Scaptochirus"/>
              </a:rPr>
              <a:t>Scaptochirus</a:t>
            </a:r>
            <a:r>
              <a:rPr lang="en-US" dirty="0" smtClean="0"/>
              <a:t>: </a:t>
            </a:r>
            <a:r>
              <a:rPr lang="en-US" dirty="0" smtClean="0">
                <a:hlinkClick r:id="rId12" action="ppaction://hlinkfile"/>
              </a:rPr>
              <a:t>Short-faced Mole</a:t>
            </a:r>
            <a:r>
              <a:rPr lang="en-US" dirty="0" smtClean="0"/>
              <a:t>, China …..</a:t>
            </a:r>
          </a:p>
          <a:p>
            <a:r>
              <a:rPr lang="en-US" dirty="0" smtClean="0"/>
              <a:t>Genus </a:t>
            </a:r>
            <a:r>
              <a:rPr lang="en-US" i="1" dirty="0" err="1" smtClean="0">
                <a:hlinkClick r:id="rId13" action="ppaction://hlinkfile"/>
              </a:rPr>
              <a:t>Uropsilus</a:t>
            </a:r>
            <a:r>
              <a:rPr lang="en-US" dirty="0" smtClean="0"/>
              <a:t> Four Species in China, Bhutan, and Myanmar </a:t>
            </a:r>
          </a:p>
          <a:p>
            <a:r>
              <a:rPr lang="en-US" sz="1200" b="1" kern="1200" baseline="0" dirty="0" smtClean="0">
                <a:solidFill>
                  <a:schemeClr val="tx1"/>
                </a:solidFill>
                <a:latin typeface="+mn-lt"/>
                <a:ea typeface="+mn-ea"/>
                <a:cs typeface="+mn-cs"/>
              </a:rPr>
              <a:t>ASIAN WILD HORSE</a:t>
            </a:r>
          </a:p>
          <a:p>
            <a:r>
              <a:rPr lang="en-US" sz="1200" kern="1200" baseline="0" dirty="0" err="1" smtClean="0">
                <a:solidFill>
                  <a:schemeClr val="tx1"/>
                </a:solidFill>
                <a:latin typeface="+mn-lt"/>
                <a:ea typeface="+mn-ea"/>
                <a:cs typeface="+mn-cs"/>
              </a:rPr>
              <a:t>Equus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przewalskii</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today. It is a small  horse with a</a:t>
            </a:r>
          </a:p>
          <a:p>
            <a:r>
              <a:rPr lang="en-US" sz="1200" kern="1200" baseline="0" dirty="0" smtClean="0">
                <a:solidFill>
                  <a:schemeClr val="tx1"/>
                </a:solidFill>
                <a:latin typeface="+mn-lt"/>
                <a:ea typeface="+mn-ea"/>
                <a:cs typeface="+mn-cs"/>
              </a:rPr>
              <a:t>sandy-colored coat and a short stiff mane. It has a thick neck and heavy</a:t>
            </a:r>
          </a:p>
          <a:p>
            <a:r>
              <a:rPr lang="en-US" sz="1200" kern="1200" baseline="0" dirty="0" smtClean="0">
                <a:solidFill>
                  <a:schemeClr val="tx1"/>
                </a:solidFill>
                <a:latin typeface="+mn-lt"/>
                <a:ea typeface="+mn-ea"/>
                <a:cs typeface="+mn-cs"/>
              </a:rPr>
              <a:t>head, and dark legs often with faint striping and a dark stripe down the</a:t>
            </a:r>
          </a:p>
          <a:p>
            <a:r>
              <a:rPr lang="en-US" sz="1200" kern="1200" baseline="0" dirty="0" smtClean="0">
                <a:solidFill>
                  <a:schemeClr val="tx1"/>
                </a:solidFill>
                <a:latin typeface="+mn-lt"/>
                <a:ea typeface="+mn-ea"/>
                <a:cs typeface="+mn-cs"/>
              </a:rPr>
              <a:t>back. It is genetically different form the domestic horse, having 66</a:t>
            </a:r>
          </a:p>
          <a:p>
            <a:r>
              <a:rPr lang="en-US" sz="1200" kern="1200" baseline="0" dirty="0" smtClean="0">
                <a:solidFill>
                  <a:schemeClr val="tx1"/>
                </a:solidFill>
                <a:latin typeface="+mn-lt"/>
                <a:ea typeface="+mn-ea"/>
                <a:cs typeface="+mn-cs"/>
              </a:rPr>
              <a:t>chromosomes, while domestic horses have 64 chromosomes.</a:t>
            </a:r>
          </a:p>
          <a:p>
            <a:r>
              <a:rPr lang="en-US" sz="1200" b="1" kern="1200" baseline="0" dirty="0" smtClean="0">
                <a:solidFill>
                  <a:schemeClr val="tx1"/>
                </a:solidFill>
                <a:latin typeface="+mn-lt"/>
                <a:ea typeface="+mn-ea"/>
                <a:cs typeface="+mn-cs"/>
              </a:rPr>
              <a:t>Range: Asian wild horses are thought to be extinct in the wild, but they</a:t>
            </a:r>
          </a:p>
          <a:p>
            <a:r>
              <a:rPr lang="en-US" sz="1200" kern="1200" baseline="0" dirty="0" smtClean="0">
                <a:solidFill>
                  <a:schemeClr val="tx1"/>
                </a:solidFill>
                <a:latin typeface="+mn-lt"/>
                <a:ea typeface="+mn-ea"/>
                <a:cs typeface="+mn-cs"/>
              </a:rPr>
              <a:t>formerly ranged over Mongolia, China, and the Soviet Union.</a:t>
            </a:r>
          </a:p>
          <a:p>
            <a:r>
              <a:rPr lang="en-US" b="1" dirty="0" smtClean="0"/>
              <a:t>CONEY</a:t>
            </a:r>
            <a:r>
              <a:rPr lang="en-US" dirty="0" smtClean="0"/>
              <a:t>….any of several small ungulate mammals of Africa and Asia</a:t>
            </a:r>
            <a:br>
              <a:rPr lang="en-US" dirty="0" smtClean="0"/>
            </a:br>
            <a:r>
              <a:rPr lang="en-US" dirty="0" smtClean="0"/>
              <a:t>with rodent-like incisors and feet with </a:t>
            </a:r>
            <a:r>
              <a:rPr lang="en-US" dirty="0" err="1" smtClean="0"/>
              <a:t>hooflike</a:t>
            </a:r>
            <a:r>
              <a:rPr lang="en-US" dirty="0" smtClean="0"/>
              <a:t> toes</a:t>
            </a:r>
            <a:br>
              <a:rPr lang="en-US" dirty="0" smtClean="0"/>
            </a:br>
            <a:endParaRPr lang="en-US" sz="1200" kern="1200" baseline="0" dirty="0" smtClean="0">
              <a:solidFill>
                <a:schemeClr val="tx1"/>
              </a:solidFill>
              <a:latin typeface="+mn-lt"/>
              <a:ea typeface="+mn-ea"/>
              <a:cs typeface="+mn-cs"/>
            </a:endParaRP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77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CIVETS</a:t>
            </a:r>
            <a:r>
              <a:rPr lang="en-US" dirty="0" smtClean="0"/>
              <a:t>:. mostly </a:t>
            </a:r>
            <a:r>
              <a:rPr lang="en-US" dirty="0" smtClean="0">
                <a:hlinkClick r:id="rId3" action="ppaction://hlinkfile" tooltip="Arboreal"/>
              </a:rPr>
              <a:t>arboreal</a:t>
            </a:r>
            <a:r>
              <a:rPr lang="en-US" dirty="0" smtClean="0"/>
              <a:t> </a:t>
            </a:r>
            <a:r>
              <a:rPr lang="en-US" dirty="0" smtClean="0">
                <a:hlinkClick r:id="rId4" action="ppaction://hlinkfile"/>
              </a:rPr>
              <a:t>mammal</a:t>
            </a:r>
            <a:r>
              <a:rPr lang="en-US" dirty="0" smtClean="0"/>
              <a:t> native to the tropics of Africa and Asia. The civet produces a musk (also called civet) highly valued as a fragrance and stabilizing agent for perfume. Both male and female civets produce the strong-smelling secretion, which is produced by the civet's </a:t>
            </a:r>
            <a:r>
              <a:rPr lang="en-US" dirty="0" err="1" smtClean="0"/>
              <a:t>perineal</a:t>
            </a:r>
            <a:r>
              <a:rPr lang="en-US" dirty="0" smtClean="0"/>
              <a:t> glands. It is harvested by either killing the animal and removing the glands, or by scraping the secretions from the glands of a live animal. The latter is the preferred method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HEDGE </a:t>
            </a:r>
            <a:r>
              <a:rPr lang="en-US" dirty="0" err="1" smtClean="0"/>
              <a:t>HOG:</a:t>
            </a:r>
            <a:r>
              <a:rPr lang="en-US" b="1" dirty="0" err="1" smtClean="0"/>
              <a:t>hedgehog</a:t>
            </a:r>
            <a:r>
              <a:rPr lang="en-US" dirty="0" smtClean="0"/>
              <a:t> is any of the spiny </a:t>
            </a:r>
            <a:r>
              <a:rPr lang="en-US" dirty="0" smtClean="0">
                <a:hlinkClick r:id="rId4" action="ppaction://hlinkfile" tooltip="Mammal"/>
              </a:rPr>
              <a:t>mammals</a:t>
            </a:r>
            <a:r>
              <a:rPr lang="en-US" dirty="0" smtClean="0"/>
              <a:t> of the </a:t>
            </a:r>
            <a:r>
              <a:rPr lang="en-US" dirty="0" smtClean="0">
                <a:hlinkClick r:id="rId5" action="ppaction://hlinkfile" tooltip="Subfamily"/>
              </a:rPr>
              <a:t>subfamily</a:t>
            </a:r>
            <a:r>
              <a:rPr lang="en-US" dirty="0" smtClean="0"/>
              <a:t> </a:t>
            </a:r>
            <a:r>
              <a:rPr lang="en-US" b="1" dirty="0" err="1" smtClean="0"/>
              <a:t>Erinaceinae</a:t>
            </a:r>
            <a:r>
              <a:rPr lang="en-US" dirty="0" smtClean="0"/>
              <a:t> and the </a:t>
            </a:r>
            <a:r>
              <a:rPr lang="en-US" dirty="0" smtClean="0">
                <a:hlinkClick r:id="rId6" action="ppaction://hlinkfile" tooltip="Order (biology)"/>
              </a:rPr>
              <a:t>order</a:t>
            </a:r>
            <a:r>
              <a:rPr lang="en-US" dirty="0" smtClean="0"/>
              <a:t> </a:t>
            </a:r>
            <a:r>
              <a:rPr lang="en-US" dirty="0" err="1" smtClean="0">
                <a:hlinkClick r:id="rId7" action="ppaction://hlinkfile" tooltip="Erinaceomorpha"/>
              </a:rPr>
              <a:t>Erinaceomorpha</a:t>
            </a:r>
            <a:r>
              <a:rPr lang="en-US" dirty="0" smtClean="0"/>
              <a:t>. There are 17 </a:t>
            </a:r>
            <a:r>
              <a:rPr lang="en-US" dirty="0" smtClean="0">
                <a:hlinkClick r:id="rId8" action="ppaction://hlinkfile"/>
              </a:rPr>
              <a:t>species</a:t>
            </a:r>
            <a:r>
              <a:rPr lang="en-US" dirty="0" smtClean="0"/>
              <a:t> of hedgehog in five </a:t>
            </a:r>
            <a:r>
              <a:rPr lang="en-US" dirty="0" smtClean="0">
                <a:hlinkClick r:id="rId9" action="ppaction://hlinkfile" tooltip="Genus"/>
              </a:rPr>
              <a:t>genera</a:t>
            </a:r>
            <a:r>
              <a:rPr lang="en-US" dirty="0" smtClean="0"/>
              <a:t>, found through parts of </a:t>
            </a:r>
            <a:r>
              <a:rPr lang="en-US" dirty="0" smtClean="0">
                <a:hlinkClick r:id="rId10" action="ppaction://hlinkfile"/>
              </a:rPr>
              <a:t>Europe</a:t>
            </a:r>
            <a:r>
              <a:rPr lang="en-US" dirty="0" smtClean="0"/>
              <a:t>, </a:t>
            </a:r>
            <a:r>
              <a:rPr lang="en-US" dirty="0" smtClean="0">
                <a:hlinkClick r:id="rId11" action="ppaction://hlinkfile"/>
              </a:rPr>
              <a:t>Asia</a:t>
            </a:r>
            <a:r>
              <a:rPr lang="en-US" dirty="0" smtClean="0"/>
              <a:t>, </a:t>
            </a:r>
            <a:r>
              <a:rPr lang="en-US" dirty="0" smtClean="0">
                <a:hlinkClick r:id="rId12" action="ppaction://hlinkfile"/>
              </a:rPr>
              <a:t>Africa</a:t>
            </a:r>
            <a:r>
              <a:rPr lang="en-US" dirty="0" smtClean="0"/>
              <a:t>, and </a:t>
            </a:r>
            <a:r>
              <a:rPr lang="en-US" dirty="0" smtClean="0">
                <a:hlinkClick r:id="rId13" action="ppaction://hlinkfile"/>
              </a:rPr>
              <a:t>New Zealand</a:t>
            </a:r>
            <a:r>
              <a:rPr lang="en-US" dirty="0" smtClean="0"/>
              <a:t>. There are no hedgehogs native to </a:t>
            </a:r>
            <a:r>
              <a:rPr lang="en-US" dirty="0" smtClean="0">
                <a:hlinkClick r:id="rId14" action="ppaction://hlinkfile"/>
              </a:rPr>
              <a:t>Australia</a:t>
            </a:r>
            <a:r>
              <a:rPr lang="en-US" dirty="0" smtClean="0"/>
              <a:t>, and no living species native to </a:t>
            </a:r>
            <a:r>
              <a:rPr lang="en-US" dirty="0" smtClean="0">
                <a:hlinkClick r:id="rId15" action="ppaction://hlinkfile"/>
              </a:rPr>
              <a:t>North America</a:t>
            </a:r>
            <a:r>
              <a:rPr lang="en-US" dirty="0" smtClean="0"/>
              <a:t>. Like many of the first mammals they have adapted to a </a:t>
            </a:r>
            <a:r>
              <a:rPr lang="en-US" dirty="0" smtClean="0">
                <a:hlinkClick r:id="rId16" action="ppaction://hlinkfile" tooltip="Nocturnal"/>
              </a:rPr>
              <a:t>nocturnal</a:t>
            </a:r>
            <a:r>
              <a:rPr lang="en-US" dirty="0" smtClean="0"/>
              <a:t>, insectivorous way of life. The name 'hedgehog' came into use around the year 1450, derived from the </a:t>
            </a:r>
            <a:r>
              <a:rPr lang="en-US" dirty="0" smtClean="0">
                <a:hlinkClick r:id="rId17" action="ppaction://hlinkfile"/>
              </a:rPr>
              <a:t>Middle English</a:t>
            </a:r>
            <a:r>
              <a:rPr lang="en-US" dirty="0" smtClean="0"/>
              <a:t> '</a:t>
            </a:r>
            <a:r>
              <a:rPr lang="en-US" dirty="0" err="1" smtClean="0"/>
              <a:t>heyghoge</a:t>
            </a:r>
            <a:r>
              <a:rPr lang="en-US" dirty="0" smtClean="0"/>
              <a:t>', from '</a:t>
            </a:r>
            <a:r>
              <a:rPr lang="en-US" dirty="0" err="1" smtClean="0"/>
              <a:t>heyg</a:t>
            </a:r>
            <a:r>
              <a:rPr lang="en-US" dirty="0" smtClean="0"/>
              <a:t>', '</a:t>
            </a:r>
            <a:r>
              <a:rPr lang="en-US" dirty="0" err="1" smtClean="0"/>
              <a:t>hegge</a:t>
            </a:r>
            <a:r>
              <a:rPr lang="en-US" dirty="0" smtClean="0"/>
              <a:t>' = hedge, because it frequents hedgerows, and '</a:t>
            </a:r>
            <a:r>
              <a:rPr lang="en-US" dirty="0" err="1" smtClean="0"/>
              <a:t>hoge</a:t>
            </a:r>
            <a:r>
              <a:rPr lang="en-US" dirty="0" smtClean="0"/>
              <a:t>', '</a:t>
            </a:r>
            <a:r>
              <a:rPr lang="en-US" dirty="0" err="1" smtClean="0"/>
              <a:t>hogge</a:t>
            </a:r>
            <a:r>
              <a:rPr lang="en-US" dirty="0" smtClean="0"/>
              <a:t>' = hog, from its </a:t>
            </a:r>
            <a:r>
              <a:rPr lang="en-US" dirty="0" err="1" smtClean="0"/>
              <a:t>piglike</a:t>
            </a:r>
            <a:r>
              <a:rPr lang="en-US" dirty="0" smtClean="0"/>
              <a:t> snout. Hedgehogs are primarily </a:t>
            </a:r>
            <a:r>
              <a:rPr lang="en-US" dirty="0" smtClean="0">
                <a:hlinkClick r:id="rId16" action="ppaction://hlinkfile" tooltip="Nocturnal"/>
              </a:rPr>
              <a:t>nocturnal</a:t>
            </a:r>
            <a:r>
              <a:rPr lang="en-US" dirty="0" smtClean="0"/>
              <a:t>, although, depending on the species, they may be more or less active during the day. The hedgehog sleeps for a large portion of the daytime either under cover of bush, grass, rock or in a hole in the 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HYENA:non</a:t>
            </a:r>
            <a:r>
              <a:rPr lang="en-US" dirty="0" smtClean="0"/>
              <a:t> arboreal ,nocturnal,</a:t>
            </a:r>
            <a:r>
              <a:rPr lang="en-US" b="1" dirty="0" smtClean="0"/>
              <a:t> Hyenas</a:t>
            </a:r>
            <a:r>
              <a:rPr lang="en-US" dirty="0" smtClean="0"/>
              <a:t> (from </a:t>
            </a:r>
            <a:r>
              <a:rPr lang="en-US" dirty="0" smtClean="0">
                <a:hlinkClick r:id="rId18" action="ppaction://hlinkfile" tooltip="Greek language"/>
              </a:rPr>
              <a:t>Greek</a:t>
            </a:r>
            <a:r>
              <a:rPr lang="en-US" dirty="0" smtClean="0"/>
              <a:t> "</a:t>
            </a:r>
            <a:r>
              <a:rPr lang="en-US" dirty="0" err="1" smtClean="0"/>
              <a:t>ὕαινα</a:t>
            </a:r>
            <a:r>
              <a:rPr lang="en-US" dirty="0" smtClean="0"/>
              <a:t>" - </a:t>
            </a:r>
            <a:r>
              <a:rPr lang="en-US" i="1" dirty="0" err="1" smtClean="0"/>
              <a:t>hyaina</a:t>
            </a:r>
            <a:r>
              <a:rPr lang="en-US" baseline="30000" dirty="0" smtClean="0">
                <a:hlinkClick r:id="" action="ppaction://hlinkfile"/>
              </a:rPr>
              <a:t>[1]</a:t>
            </a:r>
            <a:r>
              <a:rPr lang="en-US" dirty="0" smtClean="0"/>
              <a:t>) are the animals of the family </a:t>
            </a:r>
            <a:r>
              <a:rPr lang="en-US" b="1" dirty="0" err="1" smtClean="0"/>
              <a:t>Hyaenidae</a:t>
            </a:r>
            <a:r>
              <a:rPr lang="en-US" dirty="0" smtClean="0"/>
              <a:t> ,carnivorous mostly,</a:t>
            </a:r>
          </a:p>
          <a:p>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78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BY Alfred</a:t>
            </a:r>
            <a:r>
              <a:rPr lang="en-US" baseline="0" dirty="0" smtClean="0"/>
              <a:t> Wallace ,</a:t>
            </a:r>
            <a:r>
              <a:rPr lang="en-US" dirty="0" smtClean="0"/>
              <a:t>Things are fuzzy on periphery (transitional  zone)</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 sp of </a:t>
            </a:r>
            <a:r>
              <a:rPr lang="en-US" smtClean="0"/>
              <a:t>monkey ;2anoa</a:t>
            </a:r>
            <a:endParaRPr lang="en-US" dirty="0"/>
          </a:p>
        </p:txBody>
      </p:sp>
      <p:sp>
        <p:nvSpPr>
          <p:cNvPr id="4" name="Slide Number Placeholder 3"/>
          <p:cNvSpPr>
            <a:spLocks noGrp="1"/>
          </p:cNvSpPr>
          <p:nvPr>
            <p:ph type="sldNum" sz="quarter" idx="10"/>
          </p:nvPr>
        </p:nvSpPr>
        <p:spPr/>
        <p:txBody>
          <a:bodyPr/>
          <a:lstStyle/>
          <a:p>
            <a:fld id="{1778FB7D-65C9-4A2A-A378-E137F2610C4B}"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bg2">
                    <a:lumMod val="50000"/>
                  </a:schemeClr>
                </a:solidFill>
              </a:rPr>
              <a:t>RHESUS </a:t>
            </a:r>
            <a:r>
              <a:rPr lang="en-US" b="1" dirty="0" err="1" smtClean="0">
                <a:solidFill>
                  <a:schemeClr val="bg2">
                    <a:lumMod val="50000"/>
                  </a:schemeClr>
                </a:solidFill>
              </a:rPr>
              <a:t>MOCAQUE:</a:t>
            </a:r>
            <a:r>
              <a:rPr lang="en-US" dirty="0" err="1" smtClean="0"/>
              <a:t>The</a:t>
            </a:r>
            <a:r>
              <a:rPr lang="en-US" dirty="0" smtClean="0"/>
              <a:t> </a:t>
            </a:r>
            <a:r>
              <a:rPr lang="en-US" b="1" dirty="0" smtClean="0"/>
              <a:t>Rhesus macaque</a:t>
            </a:r>
            <a:r>
              <a:rPr lang="en-US" dirty="0" smtClean="0"/>
              <a:t> (</a:t>
            </a:r>
            <a:r>
              <a:rPr lang="en-US" i="1" dirty="0" err="1" smtClean="0"/>
              <a:t>Macaca</a:t>
            </a:r>
            <a:r>
              <a:rPr lang="en-US" i="1" dirty="0" smtClean="0"/>
              <a:t> </a:t>
            </a:r>
            <a:r>
              <a:rPr lang="en-US" i="1" dirty="0" err="1" smtClean="0"/>
              <a:t>mulatta</a:t>
            </a:r>
            <a:r>
              <a:rPr lang="en-US" dirty="0" smtClean="0"/>
              <a:t>), also called the </a:t>
            </a:r>
            <a:r>
              <a:rPr lang="en-US" b="1" dirty="0" smtClean="0"/>
              <a:t>Rhesus monkey</a:t>
            </a:r>
            <a:r>
              <a:rPr lang="en-US" dirty="0" smtClean="0"/>
              <a:t>, is one of the best known species of </a:t>
            </a:r>
            <a:r>
              <a:rPr lang="en-US" dirty="0" smtClean="0">
                <a:hlinkClick r:id="rId3" action="ppaction://hlinkfile" tooltip="Old World monkey"/>
              </a:rPr>
              <a:t>Old World monkeys</a:t>
            </a:r>
            <a:r>
              <a:rPr lang="en-US" dirty="0" smtClean="0"/>
              <a:t>. It is listed as </a:t>
            </a:r>
            <a:r>
              <a:rPr lang="en-US" dirty="0" smtClean="0">
                <a:hlinkClick r:id="rId4" action="ppaction://hlinkfile"/>
              </a:rPr>
              <a:t>Least Concern</a:t>
            </a:r>
            <a:r>
              <a:rPr lang="en-US" dirty="0" smtClean="0"/>
              <a:t> in the </a:t>
            </a:r>
            <a:r>
              <a:rPr lang="en-US" dirty="0" smtClean="0">
                <a:hlinkClick r:id="rId5" action="ppaction://hlinkfile" tooltip="IUCN Red List of Threatened Species"/>
              </a:rPr>
              <a:t>IUCN Red List of Threatened Species</a:t>
            </a:r>
            <a:r>
              <a:rPr lang="en-US" dirty="0" smtClean="0"/>
              <a:t> in view of its wide distribution, presumed large population, and its tolerance of a broad range of habitats. Native to </a:t>
            </a:r>
            <a:r>
              <a:rPr lang="en-US" dirty="0" smtClean="0">
                <a:hlinkClick r:id="rId6" action="ppaction://hlinkfile" tooltip="South Asia"/>
              </a:rPr>
              <a:t>South</a:t>
            </a:r>
            <a:r>
              <a:rPr lang="en-US" dirty="0" smtClean="0"/>
              <a:t>, </a:t>
            </a:r>
            <a:r>
              <a:rPr lang="en-US" dirty="0" smtClean="0">
                <a:hlinkClick r:id="rId7" action="ppaction://hlinkfile" tooltip="Central Asia"/>
              </a:rPr>
              <a:t>Central</a:t>
            </a:r>
            <a:r>
              <a:rPr lang="en-US" dirty="0" smtClean="0"/>
              <a:t> and </a:t>
            </a:r>
            <a:r>
              <a:rPr lang="en-US" dirty="0" smtClean="0">
                <a:hlinkClick r:id="rId8" action="ppaction://hlinkfile"/>
              </a:rPr>
              <a:t>Southeast Asia</a:t>
            </a:r>
            <a:r>
              <a:rPr lang="en-US" dirty="0" smtClean="0"/>
              <a:t>, Rhesus macaques are </a:t>
            </a:r>
            <a:r>
              <a:rPr lang="en-US" dirty="0" smtClean="0">
                <a:hlinkClick r:id="rId9" action="ppaction://hlinkfile" tooltip="Diurnal animal"/>
              </a:rPr>
              <a:t>diurnal animals</a:t>
            </a:r>
            <a:r>
              <a:rPr lang="en-US" dirty="0" smtClean="0"/>
              <a:t>, and both </a:t>
            </a:r>
            <a:r>
              <a:rPr lang="en-US" dirty="0" smtClean="0">
                <a:hlinkClick r:id="rId10" action="ppaction://hlinkfile" tooltip="Arboreal"/>
              </a:rPr>
              <a:t>arboreal</a:t>
            </a:r>
            <a:r>
              <a:rPr lang="en-US" dirty="0" smtClean="0"/>
              <a:t> and </a:t>
            </a:r>
            <a:r>
              <a:rPr lang="en-US" dirty="0" smtClean="0">
                <a:hlinkClick r:id="rId11" action="ppaction://hlinkfile" tooltip="Terrestrial animal"/>
              </a:rPr>
              <a:t>terrestrial</a:t>
            </a:r>
            <a:r>
              <a:rPr lang="en-US" dirty="0" smtClean="0"/>
              <a:t>. They are mostly </a:t>
            </a:r>
            <a:r>
              <a:rPr lang="en-US" dirty="0" smtClean="0">
                <a:hlinkClick r:id="rId12" action="ppaction://hlinkfile" tooltip="Herbivorous"/>
              </a:rPr>
              <a:t>herbivorous</a:t>
            </a:r>
            <a:r>
              <a:rPr lang="en-US" dirty="0" smtClean="0"/>
              <a:t> feeding on mainly </a:t>
            </a:r>
            <a:r>
              <a:rPr lang="en-US" dirty="0" smtClean="0">
                <a:hlinkClick r:id="rId13" action="ppaction://hlinkfile"/>
              </a:rPr>
              <a:t>fruit</a:t>
            </a:r>
            <a:r>
              <a:rPr lang="en-US" dirty="0" smtClean="0"/>
              <a:t>, but also eating </a:t>
            </a:r>
            <a:r>
              <a:rPr lang="en-US" dirty="0" smtClean="0">
                <a:hlinkClick r:id="rId14" action="ppaction://hlinkfile" tooltip="Seed"/>
              </a:rPr>
              <a:t>seeds</a:t>
            </a:r>
            <a:r>
              <a:rPr lang="en-US" dirty="0" smtClean="0"/>
              <a:t>, </a:t>
            </a:r>
            <a:r>
              <a:rPr lang="en-US" dirty="0" smtClean="0">
                <a:hlinkClick r:id="rId15" action="ppaction://hlinkfile"/>
              </a:rPr>
              <a:t>roots</a:t>
            </a:r>
            <a:r>
              <a:rPr lang="en-US" dirty="0" smtClean="0"/>
              <a:t>, </a:t>
            </a:r>
            <a:r>
              <a:rPr lang="en-US" dirty="0" smtClean="0">
                <a:hlinkClick r:id="rId16" action="ppaction://hlinkfile" tooltip="Buds"/>
              </a:rPr>
              <a:t>buds</a:t>
            </a:r>
            <a:r>
              <a:rPr lang="en-US" dirty="0" smtClean="0"/>
              <a:t>, </a:t>
            </a:r>
            <a:r>
              <a:rPr lang="en-US" dirty="0" smtClean="0">
                <a:hlinkClick r:id="rId17" action="ppaction://hlinkfile"/>
              </a:rPr>
              <a:t>bark</a:t>
            </a:r>
            <a:r>
              <a:rPr lang="en-US" dirty="0" smtClean="0"/>
              <a:t>, and </a:t>
            </a:r>
            <a:r>
              <a:rPr lang="en-US" dirty="0" smtClean="0">
                <a:hlinkClick r:id="rId18" action="ppaction://hlinkfile" tooltip="Cereal"/>
              </a:rPr>
              <a:t>cereals</a:t>
            </a:r>
            <a:r>
              <a:rPr lang="en-US" dirty="0" smtClean="0"/>
              <a:t>.</a:t>
            </a:r>
            <a:endParaRPr lang="en-US" b="1" dirty="0" smtClean="0">
              <a:solidFill>
                <a:schemeClr val="bg2">
                  <a:lumMod val="50000"/>
                </a:schemeClr>
              </a:solidFill>
            </a:endParaRPr>
          </a:p>
          <a:p>
            <a:r>
              <a:rPr lang="en-US" b="1" dirty="0" smtClean="0">
                <a:solidFill>
                  <a:schemeClr val="bg2">
                    <a:lumMod val="50000"/>
                  </a:schemeClr>
                </a:solidFill>
              </a:rPr>
              <a:t>Bonnet</a:t>
            </a:r>
            <a:r>
              <a:rPr lang="en-US" b="1" baseline="0" dirty="0" smtClean="0">
                <a:solidFill>
                  <a:schemeClr val="bg2">
                    <a:lumMod val="50000"/>
                  </a:schemeClr>
                </a:solidFill>
              </a:rPr>
              <a:t> </a:t>
            </a:r>
            <a:r>
              <a:rPr lang="en-US" b="1" baseline="0" dirty="0" err="1" smtClean="0">
                <a:solidFill>
                  <a:schemeClr val="bg2">
                    <a:lumMod val="50000"/>
                  </a:schemeClr>
                </a:solidFill>
              </a:rPr>
              <a:t>macaque:</a:t>
            </a:r>
            <a:r>
              <a:rPr lang="en-US" dirty="0" err="1" smtClean="0"/>
              <a:t>The</a:t>
            </a:r>
            <a:r>
              <a:rPr lang="en-US" dirty="0" smtClean="0"/>
              <a:t> </a:t>
            </a:r>
            <a:r>
              <a:rPr lang="en-US" b="1" dirty="0" smtClean="0"/>
              <a:t>bonnet macaque</a:t>
            </a:r>
            <a:r>
              <a:rPr lang="en-US" dirty="0" smtClean="0"/>
              <a:t> (</a:t>
            </a:r>
            <a:r>
              <a:rPr lang="en-US" i="1" dirty="0" err="1" smtClean="0"/>
              <a:t>Macaca</a:t>
            </a:r>
            <a:r>
              <a:rPr lang="en-US" i="1" dirty="0" smtClean="0"/>
              <a:t> </a:t>
            </a:r>
            <a:r>
              <a:rPr lang="en-US" i="1" dirty="0" err="1" smtClean="0"/>
              <a:t>radiata</a:t>
            </a:r>
            <a:r>
              <a:rPr lang="en-US" dirty="0" smtClean="0"/>
              <a:t>) is a </a:t>
            </a:r>
            <a:r>
              <a:rPr lang="en-US" dirty="0" smtClean="0">
                <a:hlinkClick r:id="rId19" action="ppaction://hlinkfile"/>
              </a:rPr>
              <a:t>macaque</a:t>
            </a:r>
            <a:r>
              <a:rPr lang="en-US" dirty="0" smtClean="0"/>
              <a:t> </a:t>
            </a:r>
            <a:r>
              <a:rPr lang="en-US" dirty="0" smtClean="0">
                <a:hlinkClick r:id="rId20" action="ppaction://hlinkfile" tooltip="Endemism"/>
              </a:rPr>
              <a:t>endemic</a:t>
            </a:r>
            <a:r>
              <a:rPr lang="en-US" dirty="0" smtClean="0"/>
              <a:t> to southern </a:t>
            </a:r>
            <a:r>
              <a:rPr lang="en-US" dirty="0" smtClean="0">
                <a:hlinkClick r:id="rId21" action="ppaction://hlinkfile"/>
              </a:rPr>
              <a:t>India</a:t>
            </a:r>
            <a:r>
              <a:rPr lang="en-US" dirty="0" smtClean="0"/>
              <a:t>. This </a:t>
            </a:r>
            <a:r>
              <a:rPr lang="en-US" dirty="0" smtClean="0">
                <a:hlinkClick r:id="rId3" action="ppaction://hlinkfile"/>
              </a:rPr>
              <a:t>Old World monkey</a:t>
            </a:r>
            <a:r>
              <a:rPr lang="en-US" dirty="0" smtClean="0"/>
              <a:t> is a </a:t>
            </a:r>
            <a:r>
              <a:rPr lang="en-US" dirty="0" smtClean="0">
                <a:hlinkClick r:id="rId9" action="ppaction://hlinkfile" tooltip="Diurnal animal"/>
              </a:rPr>
              <a:t>diurnal animal</a:t>
            </a:r>
            <a:r>
              <a:rPr lang="en-US" dirty="0" smtClean="0"/>
              <a:t>.</a:t>
            </a:r>
            <a:r>
              <a:rPr lang="en-US" baseline="30000" dirty="0" smtClean="0"/>
              <a:t>[</a:t>
            </a:r>
            <a:r>
              <a:rPr lang="en-US" i="1" baseline="30000" dirty="0" smtClean="0">
                <a:hlinkClick r:id="rId22" action="ppaction://hlinkfile" tooltip="Wikipedia:Citation needed"/>
              </a:rPr>
              <a:t>citation needed</a:t>
            </a:r>
            <a:r>
              <a:rPr lang="en-US" baseline="30000" dirty="0" smtClean="0"/>
              <a:t>]</a:t>
            </a:r>
            <a:r>
              <a:rPr lang="en-US" dirty="0" smtClean="0"/>
              <a:t> It is 35-60 cm long plus a tail of 35-68 cm. Males weigh 5.5 to 9 kg., females 3.5 to 4.5 kg. It can live more than 30 years.</a:t>
            </a:r>
            <a:r>
              <a:rPr lang="en-US" baseline="30000" dirty="0" smtClean="0"/>
              <a:t>[</a:t>
            </a:r>
            <a:r>
              <a:rPr lang="en-US" i="1" baseline="30000" dirty="0" smtClean="0">
                <a:hlinkClick r:id="rId22" action="ppaction://hlinkfile" tooltip="Wikipedia:Citation needed"/>
              </a:rPr>
              <a:t>citation needed</a:t>
            </a:r>
            <a:r>
              <a:rPr lang="en-US" baseline="30000" dirty="0" smtClean="0"/>
              <a:t>]</a:t>
            </a:r>
            <a:endParaRPr lang="en-US" dirty="0" smtClean="0"/>
          </a:p>
          <a:p>
            <a:r>
              <a:rPr lang="en-US" dirty="0" smtClean="0"/>
              <a:t>The bonnet macaque feeds on </a:t>
            </a:r>
            <a:r>
              <a:rPr lang="en-US" dirty="0" smtClean="0">
                <a:hlinkClick r:id="rId13" action="ppaction://hlinkfile" tooltip="Fruit"/>
              </a:rPr>
              <a:t>fruits</a:t>
            </a:r>
            <a:r>
              <a:rPr lang="en-US" dirty="0" smtClean="0"/>
              <a:t>, nuts, seeds, flowers, invertebrates and cereals. </a:t>
            </a:r>
          </a:p>
          <a:p>
            <a:endParaRPr lang="en-US" b="1" baseline="0" dirty="0" smtClean="0">
              <a:solidFill>
                <a:schemeClr val="bg2">
                  <a:lumMod val="50000"/>
                </a:schemeClr>
              </a:solidFill>
            </a:endParaRPr>
          </a:p>
          <a:p>
            <a:r>
              <a:rPr lang="en-US" b="1" baseline="0" dirty="0" smtClean="0">
                <a:solidFill>
                  <a:schemeClr val="bg2">
                    <a:lumMod val="50000"/>
                  </a:schemeClr>
                </a:solidFill>
              </a:rPr>
              <a:t>ANOA</a:t>
            </a:r>
            <a:r>
              <a:rPr lang="en-US" baseline="0" dirty="0" smtClean="0"/>
              <a:t>:</a:t>
            </a:r>
            <a:r>
              <a:rPr lang="en-US" b="1" dirty="0" smtClean="0"/>
              <a:t>Anoa</a:t>
            </a:r>
            <a:r>
              <a:rPr lang="en-US" dirty="0" smtClean="0"/>
              <a:t>, or </a:t>
            </a:r>
            <a:r>
              <a:rPr lang="en-US" b="1" dirty="0" smtClean="0"/>
              <a:t>Dwarf Buffalo</a:t>
            </a:r>
            <a:r>
              <a:rPr lang="en-US" dirty="0" smtClean="0"/>
              <a:t>, are a subgenus of </a:t>
            </a:r>
            <a:r>
              <a:rPr lang="en-US" i="1" dirty="0" err="1" smtClean="0">
                <a:hlinkClick r:id="rId23" action="ppaction://hlinkfile"/>
              </a:rPr>
              <a:t>Bubalus</a:t>
            </a:r>
            <a:r>
              <a:rPr lang="en-US" dirty="0" smtClean="0"/>
              <a:t> comprising two species native to </a:t>
            </a:r>
            <a:r>
              <a:rPr lang="en-US" dirty="0" smtClean="0">
                <a:hlinkClick r:id="rId24" action="ppaction://hlinkfile"/>
              </a:rPr>
              <a:t>Indonesia</a:t>
            </a:r>
            <a:r>
              <a:rPr lang="en-US" dirty="0" smtClean="0"/>
              <a:t>: the </a:t>
            </a:r>
            <a:r>
              <a:rPr lang="en-US" b="1" dirty="0" smtClean="0"/>
              <a:t>Mountain Anoa</a:t>
            </a:r>
            <a:r>
              <a:rPr lang="en-US" dirty="0" smtClean="0"/>
              <a:t> (</a:t>
            </a:r>
            <a:r>
              <a:rPr lang="en-US" i="1" dirty="0" err="1" smtClean="0"/>
              <a:t>Bubalus</a:t>
            </a:r>
            <a:r>
              <a:rPr lang="en-US" i="1" dirty="0" smtClean="0"/>
              <a:t> </a:t>
            </a:r>
            <a:r>
              <a:rPr lang="en-US" i="1" dirty="0" err="1" smtClean="0"/>
              <a:t>quarlesi</a:t>
            </a:r>
            <a:r>
              <a:rPr lang="en-US" dirty="0" smtClean="0"/>
              <a:t>) and the </a:t>
            </a:r>
            <a:r>
              <a:rPr lang="en-US" b="1" dirty="0" smtClean="0"/>
              <a:t>Lowland Anoa</a:t>
            </a:r>
            <a:r>
              <a:rPr lang="en-US" dirty="0" smtClean="0"/>
              <a:t> (</a:t>
            </a:r>
            <a:r>
              <a:rPr lang="en-US" i="1" dirty="0" err="1" smtClean="0"/>
              <a:t>Bubalus</a:t>
            </a:r>
            <a:r>
              <a:rPr lang="en-US" i="1" dirty="0" smtClean="0"/>
              <a:t> </a:t>
            </a:r>
            <a:r>
              <a:rPr lang="en-US" i="1" dirty="0" err="1" smtClean="0"/>
              <a:t>depressicornis</a:t>
            </a:r>
            <a:r>
              <a:rPr lang="en-US" dirty="0" smtClean="0"/>
              <a:t>). Both live in undisturbed rainforest, Both are found on the island of </a:t>
            </a:r>
            <a:r>
              <a:rPr lang="en-US" dirty="0" smtClean="0">
                <a:hlinkClick r:id="rId25" action="ppaction://hlinkfile"/>
              </a:rPr>
              <a:t>Sulawesi</a:t>
            </a:r>
            <a:r>
              <a:rPr lang="en-US" dirty="0" smtClean="0"/>
              <a:t> in </a:t>
            </a:r>
            <a:r>
              <a:rPr lang="en-US" dirty="0" smtClean="0">
                <a:hlinkClick r:id="rId24" action="ppaction://hlinkfile"/>
              </a:rPr>
              <a:t>Indonesia</a:t>
            </a:r>
            <a:r>
              <a:rPr lang="en-US" dirty="0" smtClean="0"/>
              <a:t>;</a:t>
            </a:r>
            <a:r>
              <a:rPr lang="de-DE" dirty="0" smtClean="0"/>
              <a:t> weighing 150–300 kg (330–660 lb). </a:t>
            </a:r>
            <a:r>
              <a:rPr lang="en-US" dirty="0" smtClean="0"/>
              <a:t>Both are found on the island of </a:t>
            </a:r>
            <a:r>
              <a:rPr lang="en-US" dirty="0" smtClean="0">
                <a:hlinkClick r:id="rId25" action="ppaction://hlinkfile"/>
              </a:rPr>
              <a:t>Sulawesi</a:t>
            </a:r>
            <a:r>
              <a:rPr lang="en-US" dirty="0" smtClean="0"/>
              <a:t> in </a:t>
            </a:r>
            <a:r>
              <a:rPr lang="en-US" dirty="0" smtClean="0">
                <a:hlinkClick r:id="rId24" action="ppaction://hlinkfile"/>
              </a:rPr>
              <a:t>Indonesia</a:t>
            </a:r>
            <a:r>
              <a:rPr lang="en-US" dirty="0" smtClean="0"/>
              <a:t>; Reasons for the decline of the anoa include hunting for hide, horns and meat by the local peoples and loss of habitat due to the advancement of settlement. Currently, hunting is the more serious factor in most </a:t>
            </a:r>
          </a:p>
          <a:p>
            <a:r>
              <a:rPr lang="en-US" b="1" baseline="0" dirty="0" err="1" smtClean="0">
                <a:solidFill>
                  <a:schemeClr val="bg2">
                    <a:lumMod val="50000"/>
                  </a:schemeClr>
                </a:solidFill>
              </a:rPr>
              <a:t>BABIRUSA:</a:t>
            </a:r>
            <a:r>
              <a:rPr lang="en-US" dirty="0" err="1" smtClean="0"/>
              <a:t>The</a:t>
            </a:r>
            <a:r>
              <a:rPr lang="en-US" dirty="0" smtClean="0"/>
              <a:t> </a:t>
            </a:r>
            <a:r>
              <a:rPr lang="en-US" b="1" dirty="0" err="1" smtClean="0"/>
              <a:t>babirusas</a:t>
            </a:r>
            <a:r>
              <a:rPr lang="en-US" dirty="0" smtClean="0"/>
              <a:t> are a </a:t>
            </a:r>
            <a:r>
              <a:rPr lang="en-US" dirty="0" smtClean="0">
                <a:hlinkClick r:id="rId26" action="ppaction://hlinkfile"/>
              </a:rPr>
              <a:t>genus</a:t>
            </a:r>
            <a:r>
              <a:rPr lang="en-US" dirty="0" smtClean="0"/>
              <a:t>, </a:t>
            </a:r>
            <a:r>
              <a:rPr lang="en-US" b="1" i="1" dirty="0" err="1" smtClean="0"/>
              <a:t>Babyrousa</a:t>
            </a:r>
            <a:r>
              <a:rPr lang="en-US" dirty="0" smtClean="0"/>
              <a:t>, in the pig family (</a:t>
            </a:r>
            <a:r>
              <a:rPr lang="en-US" dirty="0" err="1" smtClean="0">
                <a:hlinkClick r:id="rId27" action="ppaction://hlinkfile"/>
              </a:rPr>
              <a:t>Suidae</a:t>
            </a:r>
            <a:r>
              <a:rPr lang="en-US" dirty="0" smtClean="0"/>
              <a:t>) found in </a:t>
            </a:r>
            <a:r>
              <a:rPr lang="en-US" dirty="0" err="1" smtClean="0">
                <a:hlinkClick r:id="rId28" action="ppaction://hlinkfile"/>
              </a:rPr>
              <a:t>Wallacea</a:t>
            </a:r>
            <a:r>
              <a:rPr lang="en-US" dirty="0" smtClean="0"/>
              <a:t>, or specifically the </a:t>
            </a:r>
            <a:r>
              <a:rPr lang="en-US" dirty="0" smtClean="0">
                <a:hlinkClick r:id="rId24" action="ppaction://hlinkfile" tooltip="Indonesia"/>
              </a:rPr>
              <a:t>Indonesian</a:t>
            </a:r>
            <a:r>
              <a:rPr lang="en-US" dirty="0" smtClean="0"/>
              <a:t> islands of </a:t>
            </a:r>
            <a:r>
              <a:rPr lang="en-US" dirty="0" smtClean="0">
                <a:hlinkClick r:id="rId25" action="ppaction://hlinkfile"/>
              </a:rPr>
              <a:t>Sulawesi</a:t>
            </a:r>
            <a:r>
              <a:rPr lang="en-US" dirty="0" smtClean="0"/>
              <a:t>, </a:t>
            </a:r>
            <a:r>
              <a:rPr lang="en-US" dirty="0" err="1" smtClean="0">
                <a:hlinkClick r:id="rId29" action="ppaction://hlinkfile" tooltip="Togian Islands"/>
              </a:rPr>
              <a:t>Togian</a:t>
            </a:r>
            <a:r>
              <a:rPr lang="en-US" dirty="0" smtClean="0"/>
              <a:t>, </a:t>
            </a:r>
            <a:r>
              <a:rPr lang="en-US" dirty="0" err="1" smtClean="0">
                <a:hlinkClick r:id="rId30" action="ppaction://hlinkfile" tooltip="Sula Islands"/>
              </a:rPr>
              <a:t>Sula</a:t>
            </a:r>
            <a:r>
              <a:rPr lang="en-US" dirty="0" smtClean="0"/>
              <a:t> and </a:t>
            </a:r>
            <a:r>
              <a:rPr lang="en-US" dirty="0" smtClean="0">
                <a:hlinkClick r:id="rId31" action="ppaction://hlinkfile"/>
              </a:rPr>
              <a:t>Buru</a:t>
            </a:r>
            <a:r>
              <a:rPr lang="en-US" dirty="0" smtClean="0"/>
              <a:t>.</a:t>
            </a:r>
            <a:r>
              <a:rPr lang="en-US" baseline="30000" dirty="0" smtClean="0">
                <a:hlinkClick r:id="" action="ppaction://hlinkfile"/>
              </a:rPr>
              <a:t>[</a:t>
            </a:r>
            <a:endParaRPr lang="en-US" b="1" baseline="0" dirty="0" smtClean="0">
              <a:solidFill>
                <a:schemeClr val="bg2">
                  <a:lumMod val="50000"/>
                </a:schemeClr>
              </a:solidFill>
            </a:endParaRPr>
          </a:p>
        </p:txBody>
      </p:sp>
      <p:sp>
        <p:nvSpPr>
          <p:cNvPr id="4" name="Slide Number Placeholder 3"/>
          <p:cNvSpPr>
            <a:spLocks noGrp="1"/>
          </p:cNvSpPr>
          <p:nvPr>
            <p:ph type="sldNum" sz="quarter" idx="10"/>
          </p:nvPr>
        </p:nvSpPr>
        <p:spPr/>
        <p:txBody>
          <a:bodyPr/>
          <a:lstStyle/>
          <a:p>
            <a:fld id="{1778FB7D-65C9-4A2A-A378-E137F2610C4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D641264-FB77-4D52-A54C-00191284ADF0}" type="datetimeFigureOut">
              <a:rPr lang="en-US" smtClean="0"/>
              <a:pPr/>
              <a:t>3/6/2001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DC351C0-4ACB-4C04-996D-F0CB3947B79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641264-FB77-4D52-A54C-00191284ADF0}" type="datetimeFigureOut">
              <a:rPr lang="en-US" smtClean="0"/>
              <a:pPr/>
              <a:t>3/6/2001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DC351C0-4ACB-4C04-996D-F0CB3947B79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641264-FB77-4D52-A54C-00191284ADF0}" type="datetimeFigureOut">
              <a:rPr lang="en-US" smtClean="0"/>
              <a:pPr/>
              <a:t>3/6/2001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DC351C0-4ACB-4C04-996D-F0CB3947B79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641264-FB77-4D52-A54C-00191284ADF0}" type="datetimeFigureOut">
              <a:rPr lang="en-US" smtClean="0"/>
              <a:pPr/>
              <a:t>3/6/2001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DC351C0-4ACB-4C04-996D-F0CB3947B791}"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641264-FB77-4D52-A54C-00191284ADF0}" type="datetimeFigureOut">
              <a:rPr lang="en-US" smtClean="0"/>
              <a:pPr/>
              <a:t>3/6/2001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DC351C0-4ACB-4C04-996D-F0CB3947B79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641264-FB77-4D52-A54C-00191284ADF0}" type="datetimeFigureOut">
              <a:rPr lang="en-US" smtClean="0"/>
              <a:pPr/>
              <a:t>3/6/2001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DC351C0-4ACB-4C04-996D-F0CB3947B791}"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641264-FB77-4D52-A54C-00191284ADF0}" type="datetimeFigureOut">
              <a:rPr lang="en-US" smtClean="0"/>
              <a:pPr/>
              <a:t>3/6/2001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DC351C0-4ACB-4C04-996D-F0CB3947B79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D641264-FB77-4D52-A54C-00191284ADF0}" type="datetimeFigureOut">
              <a:rPr lang="en-US" smtClean="0"/>
              <a:pPr/>
              <a:t>3/6/2001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DC351C0-4ACB-4C04-996D-F0CB3947B791}"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641264-FB77-4D52-A54C-00191284ADF0}" type="datetimeFigureOut">
              <a:rPr lang="en-US" smtClean="0"/>
              <a:pPr/>
              <a:t>3/6/2001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DC351C0-4ACB-4C04-996D-F0CB3947B79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D641264-FB77-4D52-A54C-00191284ADF0}" type="datetimeFigureOut">
              <a:rPr lang="en-US" smtClean="0"/>
              <a:pPr/>
              <a:t>3/6/2001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DC351C0-4ACB-4C04-996D-F0CB3947B79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641264-FB77-4D52-A54C-00191284ADF0}" type="datetimeFigureOut">
              <a:rPr lang="en-US" smtClean="0"/>
              <a:pPr/>
              <a:t>3/6/2001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DC351C0-4ACB-4C04-996D-F0CB3947B79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641264-FB77-4D52-A54C-00191284ADF0}" type="datetimeFigureOut">
              <a:rPr lang="en-US" smtClean="0"/>
              <a:pPr/>
              <a:t>3/6/2001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DC351C0-4ACB-4C04-996D-F0CB3947B7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Peacock_courting_peahen.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hyperlink" Target="http://oilpainting2000.com/china/catalog/index.php?cPath=5_57" TargetMode="Externa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pk/imgres?imgurl=http://www.animationbuddy.com/Animation/Animals/Other_Reptiles/Turtle_blinks.gif&amp;imgrefurl=http://www.animationbuddy.com/?nav=search2.php&amp;search=&amp;start=5890&amp;usg=__N9Oyj3yZ1KQTtfPiVGlKUhFzKUs=&amp;h=110&amp;w=160&amp;sz=5&amp;hl=en&amp;start=13&amp;zoom=1&amp;tbnid=oSlvu1OZJzi7MM:&amp;tbnh=67&amp;tbnw=98&amp;ei=tlN3TcucFITnrAec6NHACg&amp;prev=/images?q=animations+of+turtle&amp;hl=en&amp;sa=X&amp;rlz=1W1SKPT_en&amp;tbs=isch:1&amp;prmd=ivns&amp;itbs=1" TargetMode="External"/><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s.wikipedia.org/wiki/Archivo:Indian_Gharial_Crocodile_Digon3.JP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e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hyperlink" Target="http://en.wikipedia.org/wiki/File:Weaver_bird_nest.jpg"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8.jpeg"/><Relationship Id="rId7" Type="http://schemas.openxmlformats.org/officeDocument/2006/relationships/image" Target="../media/image80.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file:///E:\sir%20arshad\Arrested%20development%20-%20Sepia%20Mutiny_files\SatyrTragopanSmall.jpg" TargetMode="External"/><Relationship Id="rId5" Type="http://schemas.openxmlformats.org/officeDocument/2006/relationships/image" Target="../media/image79.jpeg"/><Relationship Id="rId4" Type="http://schemas.openxmlformats.org/officeDocument/2006/relationships/hyperlink" Target="http://news.bbc.co.uk/1/shared/spl/hi/picture_gallery/05/south_asia_south_asian_beauties_in_danger/html/1.s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87.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en.wikipedia.org/wiki/File:JerdonZootheraWardii.jpg" TargetMode="External"/><Relationship Id="rId5" Type="http://schemas.openxmlformats.org/officeDocument/2006/relationships/image" Target="../media/image86.jpeg"/><Relationship Id="rId4" Type="http://schemas.openxmlformats.org/officeDocument/2006/relationships/image" Target="../media/image49.jpeg"/></Relationships>
</file>

<file path=ppt/slides/_rels/slide6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63.xml.rels><?xml version="1.0" encoding="UTF-8" standalone="yes"?>
<Relationships xmlns="http://schemas.openxmlformats.org/package/2006/relationships"><Relationship Id="rId3" Type="http://schemas.openxmlformats.org/officeDocument/2006/relationships/hyperlink" Target="http://oilpainting2000.com/china/catalog/index.php?cPath=5_46"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7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35.jpeg"/></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104.png"/></Relationships>
</file>

<file path=ppt/slides/_rels/slide7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08.jpeg"/><Relationship Id="rId4" Type="http://schemas.openxmlformats.org/officeDocument/2006/relationships/image" Target="../media/image107.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77.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78.xml.rels><?xml version="1.0" encoding="UTF-8" standalone="yes"?>
<Relationships xmlns="http://schemas.openxmlformats.org/package/2006/relationships"><Relationship Id="rId3" Type="http://schemas.openxmlformats.org/officeDocument/2006/relationships/image" Target="../media/image119.jpeg"/><Relationship Id="rId7" Type="http://schemas.openxmlformats.org/officeDocument/2006/relationships/image" Target="../media/image123.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s>
</file>

<file path=ppt/slides/_rels/slide79.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229600" cy="4389120"/>
          </a:xfrm>
        </p:spPr>
        <p:txBody>
          <a:bodyPr>
            <a:normAutofit fontScale="92500" lnSpcReduction="10000"/>
          </a:bodyPr>
          <a:lstStyle/>
          <a:p>
            <a:r>
              <a:rPr lang="en-US" sz="3000" b="1" dirty="0" smtClean="0">
                <a:latin typeface="Times New Roman" pitchFamily="18" charset="0"/>
                <a:cs typeface="Times New Roman" pitchFamily="18" charset="0"/>
              </a:rPr>
              <a:t>Pakistan (excluding Baluchistan)</a:t>
            </a:r>
          </a:p>
          <a:p>
            <a:r>
              <a:rPr lang="en-US" sz="3000" b="1" dirty="0" smtClean="0">
                <a:latin typeface="Times New Roman" pitchFamily="18" charset="0"/>
                <a:cs typeface="Times New Roman" pitchFamily="18" charset="0"/>
              </a:rPr>
              <a:t>India</a:t>
            </a:r>
          </a:p>
          <a:p>
            <a:r>
              <a:rPr lang="en-US" sz="3000" b="1" dirty="0" smtClean="0">
                <a:latin typeface="Times New Roman" pitchFamily="18" charset="0"/>
                <a:cs typeface="Times New Roman" pitchFamily="18" charset="0"/>
              </a:rPr>
              <a:t>Sri lanka</a:t>
            </a:r>
          </a:p>
          <a:p>
            <a:r>
              <a:rPr lang="en-US" sz="3000" b="1" dirty="0" smtClean="0">
                <a:latin typeface="Times New Roman" pitchFamily="18" charset="0"/>
                <a:cs typeface="Times New Roman" pitchFamily="18" charset="0"/>
              </a:rPr>
              <a:t>Burma</a:t>
            </a:r>
          </a:p>
          <a:p>
            <a:r>
              <a:rPr lang="en-US" sz="3000" b="1" dirty="0" smtClean="0">
                <a:latin typeface="Times New Roman" pitchFamily="18" charset="0"/>
                <a:cs typeface="Times New Roman" pitchFamily="18" charset="0"/>
              </a:rPr>
              <a:t>Malaysia</a:t>
            </a:r>
          </a:p>
          <a:p>
            <a:r>
              <a:rPr lang="en-US" sz="3000" b="1" dirty="0" smtClean="0">
                <a:latin typeface="Times New Roman" pitchFamily="18" charset="0"/>
                <a:cs typeface="Times New Roman" pitchFamily="18" charset="0"/>
              </a:rPr>
              <a:t>Indonesia</a:t>
            </a:r>
          </a:p>
          <a:p>
            <a:r>
              <a:rPr lang="en-US" sz="3000" b="1" dirty="0" smtClean="0">
                <a:latin typeface="Times New Roman" pitchFamily="18" charset="0"/>
                <a:cs typeface="Times New Roman" pitchFamily="18" charset="0"/>
              </a:rPr>
              <a:t>Nepal</a:t>
            </a:r>
            <a:endParaRPr lang="en-US" sz="3000" b="1" dirty="0" smtClean="0">
              <a:latin typeface="Times New Roman" pitchFamily="18" charset="0"/>
              <a:cs typeface="Times New Roman" pitchFamily="18" charset="0"/>
            </a:endParaRPr>
          </a:p>
          <a:p>
            <a:r>
              <a:rPr lang="en-US" sz="3000" b="1" dirty="0" smtClean="0">
                <a:latin typeface="Times New Roman" pitchFamily="18" charset="0"/>
                <a:cs typeface="Times New Roman" pitchFamily="18" charset="0"/>
              </a:rPr>
              <a:t>Bhutan</a:t>
            </a:r>
            <a:endParaRPr lang="en-US" sz="3000" b="1" dirty="0" smtClean="0">
              <a:latin typeface="Times New Roman" pitchFamily="18" charset="0"/>
              <a:cs typeface="Times New Roman" pitchFamily="18" charset="0"/>
            </a:endParaRPr>
          </a:p>
          <a:p>
            <a:r>
              <a:rPr lang="en-US" sz="3000" b="1" dirty="0" smtClean="0">
                <a:latin typeface="Times New Roman" pitchFamily="18" charset="0"/>
                <a:cs typeface="Times New Roman" pitchFamily="18" charset="0"/>
              </a:rPr>
              <a:t>Borneo </a:t>
            </a:r>
          </a:p>
          <a:p>
            <a:r>
              <a:rPr lang="en-US" sz="3000" b="1" dirty="0" smtClean="0">
                <a:latin typeface="Times New Roman" pitchFamily="18" charset="0"/>
                <a:cs typeface="Times New Roman" pitchFamily="18" charset="0"/>
              </a:rPr>
              <a:t>Java</a:t>
            </a:r>
          </a:p>
          <a:p>
            <a:endParaRPr lang="en-US" sz="3000" b="1" dirty="0" smtClean="0"/>
          </a:p>
          <a:p>
            <a:endParaRPr lang="en-US" dirty="0"/>
          </a:p>
        </p:txBody>
      </p:sp>
      <p:pic>
        <p:nvPicPr>
          <p:cNvPr id="289794" name="Picture 2" descr="C:\Documents and Settings\abc\My Documents\My Pictures\pics of region\Picture1.jpg"/>
          <p:cNvPicPr>
            <a:picLocks noChangeAspect="1" noChangeArrowheads="1"/>
          </p:cNvPicPr>
          <p:nvPr/>
        </p:nvPicPr>
        <p:blipFill>
          <a:blip r:embed="rId2"/>
          <a:srcRect/>
          <a:stretch>
            <a:fillRect/>
          </a:stretch>
        </p:blipFill>
        <p:spPr bwMode="auto">
          <a:xfrm>
            <a:off x="3630283" y="1981200"/>
            <a:ext cx="5513717" cy="4876800"/>
          </a:xfrm>
          <a:prstGeom prst="rect">
            <a:avLst/>
          </a:prstGeom>
          <a:noFill/>
        </p:spPr>
      </p:pic>
      <p:sp>
        <p:nvSpPr>
          <p:cNvPr id="6" name="Title 1"/>
          <p:cNvSpPr>
            <a:spLocks noGrp="1"/>
          </p:cNvSpPr>
          <p:nvPr>
            <p:ph type="title"/>
          </p:nvPr>
        </p:nvSpPr>
        <p:spPr>
          <a:xfrm>
            <a:off x="1752600" y="381000"/>
            <a:ext cx="6477000" cy="896112"/>
          </a:xfrm>
        </p:spPr>
        <p:txBody>
          <a:bodyPr>
            <a:noAutofit/>
          </a:bodyPr>
          <a:lstStyle/>
          <a:p>
            <a:r>
              <a:rPr lang="en-US" sz="6000" b="1" dirty="0" smtClean="0">
                <a:solidFill>
                  <a:srgbClr val="00B0F0"/>
                </a:solidFill>
                <a:latin typeface="Times New Roman" pitchFamily="18" charset="0"/>
                <a:cs typeface="Times New Roman" pitchFamily="18" charset="0"/>
              </a:rPr>
              <a:t>Oriental region</a:t>
            </a:r>
            <a:endParaRPr lang="en-US" sz="6000" b="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C:\Documents and Settings\xyz\My Documents\My Pictures\walline.gif"/>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8153400" cy="4864291"/>
          </a:xfrm>
        </p:spPr>
        <p:txBody>
          <a:bodyPr>
            <a:normAutofit/>
          </a:bodyPr>
          <a:lstStyle/>
          <a:p>
            <a:pPr algn="just">
              <a:buFont typeface="Wingdings" pitchFamily="2" charset="2"/>
              <a:buChar char="Ø"/>
            </a:pPr>
            <a:r>
              <a:rPr lang="en-US" sz="2800" b="1" dirty="0" smtClean="0">
                <a:latin typeface="Times New Roman" pitchFamily="18" charset="0"/>
                <a:cs typeface="Times New Roman" pitchFamily="18" charset="0"/>
              </a:rPr>
              <a:t>To the west of the line, fauna is more Asian. </a:t>
            </a:r>
          </a:p>
          <a:p>
            <a:pPr algn="just">
              <a:buFont typeface="Wingdings" pitchFamily="2" charset="2"/>
              <a:buChar char="Ø"/>
            </a:pPr>
            <a:r>
              <a:rPr lang="en-US" sz="2800" b="1" dirty="0" smtClean="0">
                <a:latin typeface="Times New Roman" pitchFamily="18" charset="0"/>
                <a:cs typeface="Times New Roman" pitchFamily="18" charset="0"/>
              </a:rPr>
              <a:t>To its east, it  resembles the Australian fauna</a:t>
            </a:r>
          </a:p>
          <a:p>
            <a:pPr algn="just">
              <a:buFont typeface="Wingdings" pitchFamily="2" charset="2"/>
              <a:buChar char="Ø"/>
            </a:pPr>
            <a:r>
              <a:rPr lang="en-US" sz="2800" b="1" dirty="0" smtClean="0">
                <a:latin typeface="Times New Roman" pitchFamily="18" charset="0"/>
                <a:cs typeface="Times New Roman" pitchFamily="18" charset="0"/>
              </a:rPr>
              <a:t>Region is home to over 10,000 plant species.</a:t>
            </a:r>
          </a:p>
          <a:p>
            <a:pPr algn="just">
              <a:buNone/>
            </a:pPr>
            <a:r>
              <a:rPr lang="en-US" sz="2800" b="1" dirty="0" smtClean="0">
                <a:latin typeface="Times New Roman" pitchFamily="18" charset="0"/>
                <a:cs typeface="Times New Roman" pitchFamily="18" charset="0"/>
              </a:rPr>
              <a:t>   15% of which are endemic. </a:t>
            </a:r>
          </a:p>
          <a:p>
            <a:pPr algn="just">
              <a:buFont typeface="Wingdings" pitchFamily="2" charset="2"/>
              <a:buChar char="Ø"/>
            </a:pPr>
            <a:r>
              <a:rPr lang="en-US" sz="2800" b="1" dirty="0" smtClean="0">
                <a:latin typeface="Times New Roman" pitchFamily="18" charset="0"/>
                <a:cs typeface="Times New Roman" pitchFamily="18" charset="0"/>
              </a:rPr>
              <a:t>1142 terrestrial vertebrate species.</a:t>
            </a:r>
          </a:p>
          <a:p>
            <a:pPr algn="just">
              <a:buNone/>
            </a:pPr>
            <a:r>
              <a:rPr lang="en-US" sz="2800" b="1" dirty="0" smtClean="0">
                <a:latin typeface="Times New Roman" pitchFamily="18" charset="0"/>
                <a:cs typeface="Times New Roman" pitchFamily="18" charset="0"/>
              </a:rPr>
              <a:t>   half (529) are endemic ,as</a:t>
            </a:r>
          </a:p>
          <a:p>
            <a:pPr algn="just">
              <a:buFont typeface="Wingdings" pitchFamily="2" charset="2"/>
              <a:buChar char="v"/>
            </a:pPr>
            <a:r>
              <a:rPr lang="en-US" sz="2800" b="1" dirty="0" smtClean="0">
                <a:latin typeface="Times New Roman" pitchFamily="18" charset="0"/>
                <a:cs typeface="Times New Roman" pitchFamily="18" charset="0"/>
              </a:rPr>
              <a:t>   Macaque  monkey</a:t>
            </a:r>
          </a:p>
          <a:p>
            <a:pPr algn="just">
              <a:buFont typeface="Wingdings" pitchFamily="2" charset="2"/>
              <a:buChar char="v"/>
            </a:pPr>
            <a:r>
              <a:rPr lang="en-US" sz="2800" b="1" dirty="0" smtClean="0">
                <a:latin typeface="Times New Roman" pitchFamily="18" charset="0"/>
                <a:cs typeface="Times New Roman" pitchFamily="18" charset="0"/>
              </a:rPr>
              <a:t>   Anoa </a:t>
            </a:r>
          </a:p>
          <a:p>
            <a:pPr algn="just">
              <a:buFont typeface="Wingdings" pitchFamily="2" charset="2"/>
              <a:buChar char="v"/>
            </a:pPr>
            <a:r>
              <a:rPr lang="en-US" sz="2800" b="1" dirty="0" smtClean="0">
                <a:latin typeface="Times New Roman" pitchFamily="18" charset="0"/>
                <a:cs typeface="Times New Roman" pitchFamily="18" charset="0"/>
              </a:rPr>
              <a:t>   Babirusa</a:t>
            </a:r>
            <a:endParaRPr lang="en-US" sz="2800" b="1" dirty="0">
              <a:latin typeface="Times New Roman" pitchFamily="18" charset="0"/>
              <a:cs typeface="Times New Roman" pitchFamily="18" charset="0"/>
            </a:endParaRPr>
          </a:p>
        </p:txBody>
      </p:sp>
      <p:sp>
        <p:nvSpPr>
          <p:cNvPr id="2" name="Title 1"/>
          <p:cNvSpPr>
            <a:spLocks noGrp="1"/>
          </p:cNvSpPr>
          <p:nvPr>
            <p:ph type="title"/>
          </p:nvPr>
        </p:nvSpPr>
        <p:spPr>
          <a:xfrm>
            <a:off x="685800" y="609600"/>
            <a:ext cx="9144000" cy="685800"/>
          </a:xfrm>
        </p:spPr>
        <p:txBody>
          <a:bodyPr>
            <a:normAutofit/>
          </a:bodyPr>
          <a:lstStyle/>
          <a:p>
            <a:r>
              <a:rPr lang="en-US" sz="2800" b="1" dirty="0" smtClean="0">
                <a:solidFill>
                  <a:schemeClr val="bg2">
                    <a:lumMod val="50000"/>
                  </a:schemeClr>
                </a:solidFill>
                <a:latin typeface="Times New Roman" pitchFamily="18" charset="0"/>
                <a:cs typeface="Times New Roman" pitchFamily="18" charset="0"/>
              </a:rPr>
              <a:t>BIO DIVERSITY AROUND WALLACE’S LINE</a:t>
            </a:r>
            <a:endParaRPr lang="en-US" sz="2800" b="1"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57600"/>
            <a:ext cx="4625631" cy="523220"/>
          </a:xfrm>
          <a:prstGeom prst="rect">
            <a:avLst/>
          </a:prstGeom>
        </p:spPr>
        <p:txBody>
          <a:bodyPr wrap="square">
            <a:spAutoFit/>
          </a:bodyPr>
          <a:lstStyle/>
          <a:p>
            <a:r>
              <a:rPr lang="en-US" sz="2800" b="1" dirty="0" smtClean="0">
                <a:latin typeface="Times New Roman" pitchFamily="18" charset="0"/>
                <a:cs typeface="Times New Roman" pitchFamily="18" charset="0"/>
              </a:rPr>
              <a:t>Mountain Anoa</a:t>
            </a:r>
            <a:r>
              <a:rPr lang="en-US" sz="2800" b="1" dirty="0" smtClean="0">
                <a:solidFill>
                  <a:srgbClr val="00B0F0"/>
                </a:solidFill>
                <a:latin typeface="Times New Roman" pitchFamily="18" charset="0"/>
                <a:cs typeface="Times New Roman" pitchFamily="18" charset="0"/>
              </a:rPr>
              <a:t> </a:t>
            </a:r>
            <a:endParaRPr lang="en-US" sz="2800" dirty="0"/>
          </a:p>
        </p:txBody>
      </p:sp>
      <p:pic>
        <p:nvPicPr>
          <p:cNvPr id="214017" name="Picture 1" descr="C:\Documents and Settings\abc\My Documents\My Pictures\babirusa.jpg"/>
          <p:cNvPicPr>
            <a:picLocks noChangeAspect="1" noChangeArrowheads="1"/>
          </p:cNvPicPr>
          <p:nvPr/>
        </p:nvPicPr>
        <p:blipFill>
          <a:blip r:embed="rId3"/>
          <a:srcRect/>
          <a:stretch>
            <a:fillRect/>
          </a:stretch>
        </p:blipFill>
        <p:spPr bwMode="auto">
          <a:xfrm>
            <a:off x="2971800" y="2362200"/>
            <a:ext cx="3048000" cy="2247900"/>
          </a:xfrm>
          <a:prstGeom prst="rect">
            <a:avLst/>
          </a:prstGeom>
          <a:noFill/>
        </p:spPr>
      </p:pic>
      <p:sp>
        <p:nvSpPr>
          <p:cNvPr id="7" name="Rectangle 6"/>
          <p:cNvSpPr/>
          <p:nvPr/>
        </p:nvSpPr>
        <p:spPr>
          <a:xfrm>
            <a:off x="3657600" y="4876800"/>
            <a:ext cx="1670650" cy="523220"/>
          </a:xfrm>
          <a:prstGeom prst="rect">
            <a:avLst/>
          </a:prstGeom>
        </p:spPr>
        <p:txBody>
          <a:bodyPr wrap="none">
            <a:spAutoFit/>
          </a:bodyPr>
          <a:lstStyle/>
          <a:p>
            <a:pPr lvl="0"/>
            <a:r>
              <a:rPr lang="en-US" sz="2800" b="1" dirty="0" smtClean="0">
                <a:solidFill>
                  <a:prstClr val="black"/>
                </a:solidFill>
                <a:latin typeface="Times New Roman" pitchFamily="18" charset="0"/>
                <a:cs typeface="Times New Roman" pitchFamily="18" charset="0"/>
              </a:rPr>
              <a:t>Babirusa </a:t>
            </a:r>
            <a:endParaRPr lang="en-US" sz="2800" dirty="0">
              <a:solidFill>
                <a:prstClr val="black"/>
              </a:solidFill>
            </a:endParaRPr>
          </a:p>
        </p:txBody>
      </p:sp>
      <p:sp>
        <p:nvSpPr>
          <p:cNvPr id="8" name="Rectangle 7"/>
          <p:cNvSpPr/>
          <p:nvPr/>
        </p:nvSpPr>
        <p:spPr>
          <a:xfrm>
            <a:off x="6088355" y="2743200"/>
            <a:ext cx="3236784" cy="523220"/>
          </a:xfrm>
          <a:prstGeom prst="rect">
            <a:avLst/>
          </a:prstGeom>
        </p:spPr>
        <p:txBody>
          <a:bodyPr wrap="none">
            <a:spAutoFit/>
          </a:bodyPr>
          <a:lstStyle/>
          <a:p>
            <a:r>
              <a:rPr lang="en-US" sz="2800" b="1" dirty="0" smtClean="0">
                <a:latin typeface="Times New Roman" pitchFamily="18" charset="0"/>
                <a:cs typeface="Times New Roman" pitchFamily="18" charset="0"/>
              </a:rPr>
              <a:t> Boonnet Macaque  </a:t>
            </a:r>
            <a:endParaRPr lang="en-US" sz="2800" dirty="0"/>
          </a:p>
        </p:txBody>
      </p:sp>
      <p:pic>
        <p:nvPicPr>
          <p:cNvPr id="271361" name="Picture 1" descr="C:\Documents and Settings\abc\My Documents\My Pictures\220px-Macaque_India_3.jpg"/>
          <p:cNvPicPr>
            <a:picLocks noChangeAspect="1" noChangeArrowheads="1"/>
          </p:cNvPicPr>
          <p:nvPr/>
        </p:nvPicPr>
        <p:blipFill>
          <a:blip r:embed="rId4"/>
          <a:srcRect/>
          <a:stretch>
            <a:fillRect/>
          </a:stretch>
        </p:blipFill>
        <p:spPr bwMode="auto">
          <a:xfrm>
            <a:off x="0" y="0"/>
            <a:ext cx="2895600" cy="2590800"/>
          </a:xfrm>
          <a:prstGeom prst="rect">
            <a:avLst/>
          </a:prstGeom>
          <a:noFill/>
        </p:spPr>
      </p:pic>
      <p:sp>
        <p:nvSpPr>
          <p:cNvPr id="9" name="Rectangle 8"/>
          <p:cNvSpPr/>
          <p:nvPr/>
        </p:nvSpPr>
        <p:spPr>
          <a:xfrm>
            <a:off x="0" y="2667000"/>
            <a:ext cx="2839239" cy="523220"/>
          </a:xfrm>
          <a:prstGeom prst="rect">
            <a:avLst/>
          </a:prstGeom>
        </p:spPr>
        <p:txBody>
          <a:bodyPr wrap="none">
            <a:spAutoFit/>
          </a:bodyPr>
          <a:lstStyle/>
          <a:p>
            <a:r>
              <a:rPr lang="en-US" sz="2800" b="1" dirty="0" smtClean="0">
                <a:latin typeface="Times New Roman" pitchFamily="18" charset="0"/>
                <a:cs typeface="Times New Roman" pitchFamily="18" charset="0"/>
              </a:rPr>
              <a:t>Rhesus macaque</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271362" name="Picture 2" descr="C:\Documents and Settings\abc\My Documents\My Pictures\220px-Arun_image19.jpg"/>
          <p:cNvPicPr>
            <a:picLocks noChangeAspect="1" noChangeArrowheads="1"/>
          </p:cNvPicPr>
          <p:nvPr/>
        </p:nvPicPr>
        <p:blipFill>
          <a:blip r:embed="rId5"/>
          <a:srcRect/>
          <a:stretch>
            <a:fillRect/>
          </a:stretch>
        </p:blipFill>
        <p:spPr bwMode="auto">
          <a:xfrm>
            <a:off x="6350000" y="0"/>
            <a:ext cx="2794000" cy="2590800"/>
          </a:xfrm>
          <a:prstGeom prst="rect">
            <a:avLst/>
          </a:prstGeom>
          <a:noFill/>
        </p:spPr>
      </p:pic>
      <p:pic>
        <p:nvPicPr>
          <p:cNvPr id="2" name="Picture 1" descr="C:\Documents and Settings\abc\My Documents\My Pictures\low land anoa.jpg"/>
          <p:cNvPicPr>
            <a:picLocks noChangeAspect="1" noChangeArrowheads="1"/>
          </p:cNvPicPr>
          <p:nvPr/>
        </p:nvPicPr>
        <p:blipFill>
          <a:blip r:embed="rId6"/>
          <a:srcRect/>
          <a:stretch>
            <a:fillRect/>
          </a:stretch>
        </p:blipFill>
        <p:spPr bwMode="auto">
          <a:xfrm>
            <a:off x="6172200" y="4038600"/>
            <a:ext cx="2971800" cy="2819400"/>
          </a:xfrm>
          <a:prstGeom prst="rect">
            <a:avLst/>
          </a:prstGeom>
          <a:noFill/>
        </p:spPr>
      </p:pic>
      <p:sp>
        <p:nvSpPr>
          <p:cNvPr id="11" name="Rectangle 10"/>
          <p:cNvSpPr/>
          <p:nvPr/>
        </p:nvSpPr>
        <p:spPr>
          <a:xfrm>
            <a:off x="6781800" y="3505200"/>
            <a:ext cx="2460930" cy="523220"/>
          </a:xfrm>
          <a:prstGeom prst="rect">
            <a:avLst/>
          </a:prstGeom>
        </p:spPr>
        <p:txBody>
          <a:bodyPr wrap="none">
            <a:spAutoFit/>
          </a:bodyPr>
          <a:lstStyle/>
          <a:p>
            <a:r>
              <a:rPr lang="en-US" sz="2800" b="1" dirty="0" smtClean="0">
                <a:latin typeface="Times New Roman" pitchFamily="18" charset="0"/>
                <a:cs typeface="Times New Roman" pitchFamily="18" charset="0"/>
              </a:rPr>
              <a:t>Low land anoa</a:t>
            </a:r>
            <a:endParaRPr lang="en-US" sz="2800" b="1" dirty="0">
              <a:latin typeface="Times New Roman" pitchFamily="18" charset="0"/>
              <a:cs typeface="Times New Roman" pitchFamily="18" charset="0"/>
            </a:endParaRPr>
          </a:p>
        </p:txBody>
      </p:sp>
      <p:pic>
        <p:nvPicPr>
          <p:cNvPr id="271363" name="Picture 3" descr="C:\Documents and Settings\abc\My Documents\My Pictures\images.jpg"/>
          <p:cNvPicPr>
            <a:picLocks noChangeAspect="1" noChangeArrowheads="1"/>
          </p:cNvPicPr>
          <p:nvPr/>
        </p:nvPicPr>
        <p:blipFill>
          <a:blip r:embed="rId7"/>
          <a:srcRect/>
          <a:stretch>
            <a:fillRect/>
          </a:stretch>
        </p:blipFill>
        <p:spPr bwMode="auto">
          <a:xfrm rot="10800000" flipH="1" flipV="1">
            <a:off x="-83071" y="4191000"/>
            <a:ext cx="2978671" cy="271406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752600"/>
            <a:ext cx="8229600" cy="4525963"/>
          </a:xfrm>
        </p:spPr>
        <p:txBody>
          <a:bodyPr/>
          <a:lstStyle/>
          <a:p>
            <a:pPr lvl="0" algn="just">
              <a:buNone/>
              <a:defRPr/>
            </a:pPr>
            <a:r>
              <a:rPr lang="en-US" sz="3200" b="1" dirty="0" smtClean="0">
                <a:latin typeface="Times New Roman" pitchFamily="18" charset="0"/>
                <a:cs typeface="Times New Roman" pitchFamily="18" charset="0"/>
              </a:rPr>
              <a:t>It consists of 4 sub regions:</a:t>
            </a:r>
          </a:p>
          <a:p>
            <a:pPr lvl="0" algn="just">
              <a:buNone/>
              <a:defRPr/>
            </a:pPr>
            <a:endParaRPr lang="en-US" sz="3200" b="1" dirty="0" smtClean="0">
              <a:latin typeface="Times New Roman" pitchFamily="18" charset="0"/>
              <a:cs typeface="Times New Roman" pitchFamily="18" charset="0"/>
            </a:endParaRPr>
          </a:p>
          <a:p>
            <a:pPr lvl="0" algn="just">
              <a:defRPr/>
            </a:pPr>
            <a:r>
              <a:rPr lang="en-US" sz="3200" b="1" dirty="0" smtClean="0">
                <a:latin typeface="Times New Roman" pitchFamily="18" charset="0"/>
                <a:cs typeface="Times New Roman" pitchFamily="18" charset="0"/>
              </a:rPr>
              <a:t> Indian sub-region</a:t>
            </a:r>
          </a:p>
          <a:p>
            <a:pPr lvl="0" algn="just">
              <a:defRPr/>
            </a:pPr>
            <a:r>
              <a:rPr lang="en-US" sz="3200" b="1" dirty="0" smtClean="0">
                <a:latin typeface="Times New Roman" pitchFamily="18" charset="0"/>
                <a:cs typeface="Times New Roman" pitchFamily="18" charset="0"/>
              </a:rPr>
              <a:t> Ceylon sub-region</a:t>
            </a:r>
          </a:p>
          <a:p>
            <a:pPr lvl="0" algn="just">
              <a:defRPr/>
            </a:pPr>
            <a:r>
              <a:rPr lang="en-US" sz="3200" b="1" dirty="0" smtClean="0">
                <a:latin typeface="Times New Roman" pitchFamily="18" charset="0"/>
                <a:cs typeface="Times New Roman" pitchFamily="18" charset="0"/>
              </a:rPr>
              <a:t> Indo-China sub-region</a:t>
            </a:r>
          </a:p>
          <a:p>
            <a:pPr lvl="0" algn="just">
              <a:defRPr/>
            </a:pPr>
            <a:r>
              <a:rPr lang="en-US" sz="3200" b="1" dirty="0" smtClean="0">
                <a:latin typeface="Times New Roman" pitchFamily="18" charset="0"/>
                <a:cs typeface="Times New Roman" pitchFamily="18" charset="0"/>
              </a:rPr>
              <a:t> Indo-Malayan sub-region</a:t>
            </a:r>
          </a:p>
          <a:p>
            <a:pPr lvl="0">
              <a:buNone/>
              <a:defRPr/>
            </a:pPr>
            <a:endParaRPr lang="en-US" b="1" dirty="0"/>
          </a:p>
        </p:txBody>
      </p:sp>
      <p:sp>
        <p:nvSpPr>
          <p:cNvPr id="2" name="Title 1"/>
          <p:cNvSpPr>
            <a:spLocks noGrp="1"/>
          </p:cNvSpPr>
          <p:nvPr>
            <p:ph type="title"/>
          </p:nvPr>
        </p:nvSpPr>
        <p:spPr>
          <a:xfrm>
            <a:off x="1981200" y="381000"/>
            <a:ext cx="6781800" cy="1143000"/>
          </a:xfrm>
        </p:spPr>
        <p:txBody>
          <a:bodyPr>
            <a:normAutofit/>
          </a:bodyPr>
          <a:lstStyle/>
          <a:p>
            <a:r>
              <a:rPr lang="en-US" sz="4000" b="1" dirty="0" smtClean="0">
                <a:solidFill>
                  <a:schemeClr val="tx1"/>
                </a:solidFill>
                <a:latin typeface="Times New Roman" pitchFamily="18" charset="0"/>
                <a:cs typeface="Times New Roman" pitchFamily="18" charset="0"/>
              </a:rPr>
              <a:t>     </a:t>
            </a:r>
            <a:r>
              <a:rPr lang="en-US" sz="4000" b="1" dirty="0" smtClean="0">
                <a:solidFill>
                  <a:schemeClr val="bg2">
                    <a:lumMod val="50000"/>
                  </a:schemeClr>
                </a:solidFill>
                <a:latin typeface="Times New Roman" pitchFamily="18" charset="0"/>
                <a:cs typeface="Times New Roman" pitchFamily="18" charset="0"/>
              </a:rPr>
              <a:t>SUB REGIONS</a:t>
            </a:r>
            <a:endParaRPr lang="en-US" sz="4000" b="1"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260098" name="Picture 2" descr="C:\Documents and Settings\abc\My Documents\My Pictures\S718i.jpg"/>
          <p:cNvPicPr>
            <a:picLocks noGrp="1" noChangeAspect="1" noChangeArrowheads="1"/>
          </p:cNvPicPr>
          <p:nvPr>
            <p:ph idx="1"/>
          </p:nvPr>
        </p:nvPicPr>
        <p:blipFill>
          <a:blip r:embed="rId2"/>
          <a:srcRect/>
          <a:stretch>
            <a:fillRect/>
          </a:stretch>
        </p:blipFill>
        <p:spPr bwMode="auto">
          <a:xfrm>
            <a:off x="-55146" y="0"/>
            <a:ext cx="9199146" cy="684127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362200"/>
            <a:ext cx="4191000" cy="4495800"/>
          </a:xfrm>
        </p:spPr>
        <p:txBody>
          <a:bodyPr>
            <a:normAutofit/>
          </a:bodyPr>
          <a:lstStyle/>
          <a:p>
            <a:r>
              <a:rPr lang="en-US" sz="2800" b="1" dirty="0" smtClean="0">
                <a:latin typeface="Times New Roman" pitchFamily="18" charset="0"/>
                <a:cs typeface="Times New Roman" pitchFamily="18" charset="0"/>
              </a:rPr>
              <a:t> It includes North India and Central part.</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 It starts from the root of Himalaya and extend up to Malabar Coast</a:t>
            </a:r>
          </a:p>
          <a:p>
            <a:pPr>
              <a:buNone/>
            </a:pPr>
            <a:endParaRPr lang="en-US" b="1" dirty="0" smtClean="0">
              <a:latin typeface="+mj-lt"/>
            </a:endParaRPr>
          </a:p>
        </p:txBody>
      </p:sp>
      <p:sp>
        <p:nvSpPr>
          <p:cNvPr id="2" name="Title 1"/>
          <p:cNvSpPr>
            <a:spLocks noGrp="1"/>
          </p:cNvSpPr>
          <p:nvPr>
            <p:ph type="title"/>
          </p:nvPr>
        </p:nvSpPr>
        <p:spPr>
          <a:xfrm>
            <a:off x="0" y="1447800"/>
            <a:ext cx="8229600" cy="563562"/>
          </a:xfrm>
        </p:spPr>
        <p:txBody>
          <a:bodyPr>
            <a:normAutofit fontScale="90000"/>
          </a:bodyPr>
          <a:lstStyle/>
          <a:p>
            <a:pPr marL="742950" indent="-742950">
              <a:buFont typeface="+mj-lt"/>
              <a:buAutoNum type="arabicPeriod"/>
            </a:pPr>
            <a:r>
              <a:rPr lang="en-US" sz="4000" b="1" dirty="0" smtClean="0">
                <a:solidFill>
                  <a:schemeClr val="bg2">
                    <a:lumMod val="50000"/>
                  </a:schemeClr>
                </a:solidFill>
                <a:latin typeface="Times New Roman" pitchFamily="18" charset="0"/>
                <a:cs typeface="Times New Roman" pitchFamily="18" charset="0"/>
              </a:rPr>
              <a:t>Indian Sub-Region</a:t>
            </a:r>
            <a:r>
              <a:rPr lang="en-US" sz="4000" b="1" dirty="0" smtClean="0"/>
              <a:t>:</a:t>
            </a:r>
            <a:r>
              <a:rPr lang="en-US" sz="4000" dirty="0" smtClean="0"/>
              <a:t/>
            </a:r>
            <a:br>
              <a:rPr lang="en-US" sz="4000" dirty="0" smtClean="0"/>
            </a:br>
            <a:endParaRPr lang="en-US" sz="4000" u="sng" dirty="0">
              <a:cs typeface="Times New Roman" pitchFamily="18" charset="0"/>
            </a:endParaRPr>
          </a:p>
        </p:txBody>
      </p:sp>
      <p:pic>
        <p:nvPicPr>
          <p:cNvPr id="5" name="Picture 2"/>
          <p:cNvPicPr>
            <a:picLocks noChangeAspect="1" noChangeArrowheads="1"/>
          </p:cNvPicPr>
          <p:nvPr/>
        </p:nvPicPr>
        <p:blipFill>
          <a:blip r:embed="rId3"/>
          <a:srcRect/>
          <a:stretch>
            <a:fillRect/>
          </a:stretch>
        </p:blipFill>
        <p:spPr bwMode="auto">
          <a:xfrm>
            <a:off x="4800600" y="0"/>
            <a:ext cx="4343400" cy="3429000"/>
          </a:xfrm>
          <a:prstGeom prst="rect">
            <a:avLst/>
          </a:prstGeom>
          <a:noFill/>
          <a:ln w="9525">
            <a:noFill/>
            <a:miter lim="800000"/>
            <a:headEnd/>
            <a:tailEnd/>
          </a:ln>
        </p:spPr>
      </p:pic>
      <p:sp>
        <p:nvSpPr>
          <p:cNvPr id="7" name="Rectangle 6"/>
          <p:cNvSpPr/>
          <p:nvPr/>
        </p:nvSpPr>
        <p:spPr>
          <a:xfrm>
            <a:off x="4800600" y="0"/>
            <a:ext cx="2895600" cy="523220"/>
          </a:xfrm>
          <a:prstGeom prst="rect">
            <a:avLst/>
          </a:prstGeom>
        </p:spPr>
        <p:txBody>
          <a:bodyPr wrap="square">
            <a:spAutoFit/>
          </a:bodyPr>
          <a:lstStyle/>
          <a:p>
            <a:r>
              <a:rPr lang="en-US" sz="2800" b="1" dirty="0" smtClean="0">
                <a:latin typeface="Times New Roman" pitchFamily="18" charset="0"/>
                <a:cs typeface="Times New Roman" pitchFamily="18" charset="0"/>
              </a:rPr>
              <a:t>Himalaya</a:t>
            </a:r>
            <a:endParaRPr lang="en-US" sz="2800" dirty="0"/>
          </a:p>
        </p:txBody>
      </p:sp>
      <p:pic>
        <p:nvPicPr>
          <p:cNvPr id="3" name="Picture 1" descr="C:\Documents and Settings\abc\My Documents\My Pictures\mapindiahimalayaextension.gif"/>
          <p:cNvPicPr>
            <a:picLocks noChangeAspect="1" noChangeArrowheads="1"/>
          </p:cNvPicPr>
          <p:nvPr/>
        </p:nvPicPr>
        <p:blipFill>
          <a:blip r:embed="rId4"/>
          <a:srcRect/>
          <a:stretch>
            <a:fillRect/>
          </a:stretch>
        </p:blipFill>
        <p:spPr bwMode="auto">
          <a:xfrm>
            <a:off x="4572000" y="3429000"/>
            <a:ext cx="4572000" cy="3429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5400" y="762000"/>
            <a:ext cx="3581400" cy="1143000"/>
          </a:xfrm>
        </p:spPr>
        <p:txBody>
          <a:bodyPr>
            <a:normAutofit/>
          </a:bodyPr>
          <a:lstStyle/>
          <a:p>
            <a:r>
              <a:rPr lang="en-US" dirty="0" smtClean="0">
                <a:latin typeface="Times New Roman" pitchFamily="18" charset="0"/>
                <a:cs typeface="Times New Roman" pitchFamily="18" charset="0"/>
              </a:rPr>
              <a:t>Malabar Coast</a:t>
            </a:r>
            <a:endParaRPr lang="en-US" dirty="0">
              <a:latin typeface="Times New Roman" pitchFamily="18" charset="0"/>
              <a:cs typeface="Times New Roman" pitchFamily="18" charset="0"/>
            </a:endParaRPr>
          </a:p>
        </p:txBody>
      </p:sp>
      <p:pic>
        <p:nvPicPr>
          <p:cNvPr id="257026" name="Picture 2" descr="C:\Documents and Settings\abc\My Documents\My Pictures\INDE_KERALA.gif"/>
          <p:cNvPicPr>
            <a:picLocks noGrp="1" noChangeAspect="1" noChangeArrowheads="1"/>
          </p:cNvPicPr>
          <p:nvPr>
            <p:ph idx="1"/>
          </p:nvPr>
        </p:nvPicPr>
        <p:blipFill>
          <a:blip r:embed="rId3"/>
          <a:srcRect/>
          <a:stretch>
            <a:fillRect/>
          </a:stretch>
        </p:blipFill>
        <p:spPr bwMode="auto">
          <a:xfrm>
            <a:off x="0" y="1"/>
            <a:ext cx="4495800" cy="3886199"/>
          </a:xfrm>
          <a:prstGeom prst="rect">
            <a:avLst/>
          </a:prstGeom>
          <a:noFill/>
        </p:spPr>
      </p:pic>
      <p:pic>
        <p:nvPicPr>
          <p:cNvPr id="257028" name="Picture 4" descr="C:\Documents and Settings\abc\My Documents\My Pictures\mlabar.jpg"/>
          <p:cNvPicPr>
            <a:picLocks noChangeAspect="1" noChangeArrowheads="1"/>
          </p:cNvPicPr>
          <p:nvPr/>
        </p:nvPicPr>
        <p:blipFill>
          <a:blip r:embed="rId4"/>
          <a:srcRect/>
          <a:stretch>
            <a:fillRect/>
          </a:stretch>
        </p:blipFill>
        <p:spPr bwMode="auto">
          <a:xfrm>
            <a:off x="4495800" y="3429000"/>
            <a:ext cx="4648200" cy="3429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46237"/>
            <a:ext cx="7086600" cy="5211763"/>
          </a:xfrm>
        </p:spPr>
        <p:txBody>
          <a:bodyPr>
            <a:normAutofit/>
          </a:bodyPr>
          <a:lstStyle/>
          <a:p>
            <a:pPr algn="just">
              <a:buFont typeface="Wingdings" pitchFamily="2" charset="2"/>
              <a:buChar char="Ø"/>
            </a:pPr>
            <a:r>
              <a:rPr lang="en-US" sz="2800" b="1" dirty="0" smtClean="0">
                <a:latin typeface="Times New Roman" pitchFamily="18" charset="0"/>
                <a:cs typeface="Times New Roman" pitchFamily="18" charset="0"/>
              </a:rPr>
              <a:t>High rainfall </a:t>
            </a:r>
          </a:p>
          <a:p>
            <a:pPr algn="just">
              <a:buFont typeface="Wingdings" pitchFamily="2" charset="2"/>
              <a:buChar char="Ø"/>
            </a:pPr>
            <a:r>
              <a:rPr lang="en-US" sz="2800" b="1" dirty="0" smtClean="0">
                <a:latin typeface="Times New Roman" pitchFamily="18" charset="0"/>
                <a:cs typeface="Times New Roman" pitchFamily="18" charset="0"/>
              </a:rPr>
              <a:t>Less snowfall confined to high altitude</a:t>
            </a:r>
          </a:p>
          <a:p>
            <a:pPr algn="just">
              <a:buFont typeface="Wingdings" pitchFamily="2" charset="2"/>
              <a:buChar char="Ø"/>
            </a:pPr>
            <a:r>
              <a:rPr lang="en-US" sz="2800" b="1" dirty="0" smtClean="0">
                <a:latin typeface="Times New Roman" pitchFamily="18" charset="0"/>
                <a:cs typeface="Times New Roman" pitchFamily="18" charset="0"/>
              </a:rPr>
              <a:t>This region shows plains and deserts.</a:t>
            </a:r>
          </a:p>
          <a:p>
            <a:pPr algn="just">
              <a:buFont typeface="Wingdings" pitchFamily="2" charset="2"/>
              <a:buChar char="Ø"/>
            </a:pPr>
            <a:r>
              <a:rPr lang="en-US" sz="2800" b="1" dirty="0" smtClean="0">
                <a:latin typeface="Times New Roman" pitchFamily="18" charset="0"/>
                <a:cs typeface="Times New Roman" pitchFamily="18" charset="0"/>
              </a:rPr>
              <a:t> Temperate and tropical conditions. </a:t>
            </a:r>
          </a:p>
          <a:p>
            <a:pPr algn="just">
              <a:buFont typeface="Wingdings" pitchFamily="2" charset="2"/>
              <a:buChar char="Ø"/>
            </a:pPr>
            <a:r>
              <a:rPr lang="en-US" sz="2800" b="1" dirty="0" smtClean="0">
                <a:latin typeface="Times New Roman" pitchFamily="18" charset="0"/>
                <a:cs typeface="Times New Roman" pitchFamily="18" charset="0"/>
              </a:rPr>
              <a:t>Extensive and fertile region </a:t>
            </a:r>
          </a:p>
          <a:p>
            <a:pPr algn="just">
              <a:buFont typeface="Wingdings" pitchFamily="2" charset="2"/>
              <a:buChar char="Ø"/>
            </a:pPr>
            <a:r>
              <a:rPr lang="en-US" sz="2800" b="1" dirty="0" smtClean="0">
                <a:latin typeface="Times New Roman" pitchFamily="18" charset="0"/>
                <a:cs typeface="Times New Roman" pitchFamily="18" charset="0"/>
              </a:rPr>
              <a:t>Though abounding in life of every kind</a:t>
            </a:r>
          </a:p>
          <a:p>
            <a:pPr algn="just">
              <a:buNone/>
            </a:pPr>
            <a:endParaRPr lang="en-US"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7086600" cy="5257800"/>
          </a:xfrm>
        </p:spPr>
        <p:txBody>
          <a:bodyPr>
            <a:noAutofit/>
          </a:bodyPr>
          <a:lstStyle/>
          <a:p>
            <a:pPr algn="just">
              <a:buFont typeface="Wingdings" pitchFamily="2" charset="2"/>
              <a:buChar char="Ø"/>
            </a:pPr>
            <a:r>
              <a:rPr lang="en-US" sz="2800" b="1" dirty="0" smtClean="0">
                <a:latin typeface="Times New Roman" pitchFamily="18" charset="0"/>
                <a:cs typeface="Times New Roman" pitchFamily="18" charset="0"/>
              </a:rPr>
              <a:t>No peculiar genus of either Mammalia or birds</a:t>
            </a:r>
          </a:p>
          <a:p>
            <a:pPr algn="just">
              <a:buFont typeface="Wingdings" pitchFamily="2" charset="2"/>
              <a:buChar char="Ø"/>
            </a:pPr>
            <a:r>
              <a:rPr lang="en-US" sz="2800" b="1" dirty="0" smtClean="0">
                <a:latin typeface="Times New Roman" pitchFamily="18" charset="0"/>
                <a:cs typeface="Times New Roman" pitchFamily="18" charset="0"/>
              </a:rPr>
              <a:t>Some African types are more abundant</a:t>
            </a:r>
          </a:p>
          <a:p>
            <a:pPr algn="just"/>
            <a:r>
              <a:rPr lang="en-US" sz="2800" b="1" dirty="0" smtClean="0">
                <a:latin typeface="Times New Roman" pitchFamily="18" charset="0"/>
                <a:cs typeface="Times New Roman" pitchFamily="18" charset="0"/>
              </a:rPr>
              <a:t>Antelopes</a:t>
            </a:r>
          </a:p>
          <a:p>
            <a:pPr algn="just"/>
            <a:r>
              <a:rPr lang="en-US" sz="2800" b="1" dirty="0" smtClean="0">
                <a:latin typeface="Times New Roman" pitchFamily="18" charset="0"/>
                <a:cs typeface="Times New Roman" pitchFamily="18" charset="0"/>
              </a:rPr>
              <a:t> Peacock</a:t>
            </a:r>
          </a:p>
          <a:p>
            <a:pPr algn="just"/>
            <a:r>
              <a:rPr lang="en-US" sz="2800" b="1" dirty="0" smtClean="0">
                <a:latin typeface="Times New Roman" pitchFamily="18" charset="0"/>
                <a:cs typeface="Times New Roman" pitchFamily="18" charset="0"/>
              </a:rPr>
              <a:t> Indian Bison</a:t>
            </a:r>
          </a:p>
          <a:p>
            <a:pPr algn="just"/>
            <a:r>
              <a:rPr lang="en-US" sz="2800" b="1" dirty="0" smtClean="0">
                <a:latin typeface="Times New Roman" pitchFamily="18" charset="0"/>
                <a:cs typeface="Times New Roman" pitchFamily="18" charset="0"/>
              </a:rPr>
              <a:t> Black Elephant</a:t>
            </a:r>
          </a:p>
          <a:p>
            <a:pPr algn="just"/>
            <a:r>
              <a:rPr lang="en-US" sz="2800" b="1" dirty="0" smtClean="0">
                <a:latin typeface="Times New Roman" pitchFamily="18" charset="0"/>
                <a:cs typeface="Times New Roman" pitchFamily="18" charset="0"/>
              </a:rPr>
              <a:t> snakes  </a:t>
            </a:r>
          </a:p>
          <a:p>
            <a:pPr algn="just">
              <a:buNone/>
            </a:pPr>
            <a:endParaRPr lang="en-US" sz="2800" b="1" dirty="0">
              <a:latin typeface="Times New Roman" pitchFamily="18" charset="0"/>
              <a:cs typeface="Times New Roman" pitchFamily="18" charset="0"/>
            </a:endParaRPr>
          </a:p>
        </p:txBody>
      </p:sp>
      <p:sp>
        <p:nvSpPr>
          <p:cNvPr id="2" name="Title 1"/>
          <p:cNvSpPr>
            <a:spLocks noGrp="1"/>
          </p:cNvSpPr>
          <p:nvPr>
            <p:ph type="title"/>
          </p:nvPr>
        </p:nvSpPr>
        <p:spPr>
          <a:xfrm>
            <a:off x="3733800" y="609600"/>
            <a:ext cx="6324600" cy="591312"/>
          </a:xfrm>
        </p:spPr>
        <p:txBody>
          <a:bodyPr>
            <a:noAutofit/>
          </a:bodyPr>
          <a:lstStyle/>
          <a:p>
            <a:r>
              <a:rPr lang="en-US" sz="4400" b="1" dirty="0" smtClean="0">
                <a:solidFill>
                  <a:schemeClr val="accent1">
                    <a:lumMod val="60000"/>
                    <a:lumOff val="40000"/>
                  </a:schemeClr>
                </a:solidFill>
                <a:latin typeface="Times New Roman" pitchFamily="18" charset="0"/>
                <a:cs typeface="Times New Roman" pitchFamily="18" charset="0"/>
              </a:rPr>
              <a:t>FAUNA</a:t>
            </a:r>
            <a:endParaRPr lang="en-US" sz="4400" b="1" dirty="0">
              <a:solidFill>
                <a:schemeClr val="accent1">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http://upload.wikimedia.org/wikipedia/commons/thumb/a/a9/Peacock_courting_peahen.jpg/250px-Peacock_courting_peahen.jpg">
            <a:hlinkClick r:id="rId3"/>
          </p:cNvPr>
          <p:cNvPicPr>
            <a:picLocks noGrp="1"/>
          </p:cNvPicPr>
          <p:nvPr>
            <p:ph idx="1"/>
          </p:nvPr>
        </p:nvPicPr>
        <p:blipFill>
          <a:blip r:embed="rId4" cstate="print"/>
          <a:srcRect/>
          <a:stretch>
            <a:fillRect/>
          </a:stretch>
        </p:blipFill>
        <p:spPr bwMode="auto">
          <a:xfrm>
            <a:off x="0" y="0"/>
            <a:ext cx="2819400" cy="3048000"/>
          </a:xfrm>
          <a:prstGeom prst="rect">
            <a:avLst/>
          </a:prstGeom>
          <a:noFill/>
          <a:ln w="9525">
            <a:noFill/>
            <a:miter lim="800000"/>
            <a:headEnd/>
            <a:tailEnd/>
          </a:ln>
        </p:spPr>
      </p:pic>
      <p:sp>
        <p:nvSpPr>
          <p:cNvPr id="5" name="Rectangle 4"/>
          <p:cNvSpPr/>
          <p:nvPr/>
        </p:nvSpPr>
        <p:spPr>
          <a:xfrm>
            <a:off x="0" y="2971800"/>
            <a:ext cx="5350418" cy="584775"/>
          </a:xfrm>
          <a:prstGeom prst="rect">
            <a:avLst/>
          </a:prstGeom>
        </p:spPr>
        <p:txBody>
          <a:bodyPr wrap="square">
            <a:spAutoFit/>
          </a:bodyPr>
          <a:lstStyle/>
          <a:p>
            <a:r>
              <a:rPr lang="en-US" sz="3200" b="1" dirty="0" smtClean="0">
                <a:latin typeface="Times New Roman" pitchFamily="18" charset="0"/>
                <a:cs typeface="Times New Roman" pitchFamily="18" charset="0"/>
              </a:rPr>
              <a:t>Pea cock</a:t>
            </a:r>
            <a:endParaRPr lang="en-US" sz="3200" b="1" dirty="0">
              <a:latin typeface="Times New Roman" pitchFamily="18" charset="0"/>
              <a:cs typeface="Times New Roman" pitchFamily="18" charset="0"/>
            </a:endParaRPr>
          </a:p>
        </p:txBody>
      </p:sp>
      <p:sp>
        <p:nvSpPr>
          <p:cNvPr id="6" name="Rectangle 5"/>
          <p:cNvSpPr/>
          <p:nvPr/>
        </p:nvSpPr>
        <p:spPr>
          <a:xfrm>
            <a:off x="6400800" y="3352800"/>
            <a:ext cx="3124200" cy="584775"/>
          </a:xfrm>
          <a:prstGeom prst="rect">
            <a:avLst/>
          </a:prstGeom>
        </p:spPr>
        <p:txBody>
          <a:bodyPr wrap="square">
            <a:spAutoFit/>
          </a:bodyPr>
          <a:lstStyle/>
          <a:p>
            <a:r>
              <a:rPr lang="en-US" sz="3200" b="1" dirty="0" smtClean="0">
                <a:latin typeface="+mj-lt"/>
              </a:rPr>
              <a:t>    </a:t>
            </a:r>
            <a:r>
              <a:rPr lang="en-US" sz="2800" b="1" dirty="0" smtClean="0">
                <a:latin typeface="Times New Roman" pitchFamily="18" charset="0"/>
                <a:cs typeface="Times New Roman" pitchFamily="18" charset="0"/>
              </a:rPr>
              <a:t>Indian Bison</a:t>
            </a:r>
            <a:endParaRPr lang="en-US" sz="2800" b="1" dirty="0">
              <a:latin typeface="Times New Roman" pitchFamily="18" charset="0"/>
              <a:cs typeface="Times New Roman" pitchFamily="18" charset="0"/>
            </a:endParaRPr>
          </a:p>
        </p:txBody>
      </p:sp>
      <p:sp>
        <p:nvSpPr>
          <p:cNvPr id="7" name="Rectangle 6"/>
          <p:cNvSpPr/>
          <p:nvPr/>
        </p:nvSpPr>
        <p:spPr>
          <a:xfrm>
            <a:off x="3048000" y="1905000"/>
            <a:ext cx="2895600" cy="523220"/>
          </a:xfrm>
          <a:prstGeom prst="rect">
            <a:avLst/>
          </a:prstGeom>
        </p:spPr>
        <p:txBody>
          <a:bodyPr wrap="square">
            <a:spAutoFit/>
          </a:bodyPr>
          <a:lstStyle/>
          <a:p>
            <a:r>
              <a:rPr lang="en-US" sz="2800" b="1" dirty="0" smtClean="0">
                <a:latin typeface="Times New Roman" pitchFamily="18" charset="0"/>
                <a:cs typeface="Times New Roman" pitchFamily="18" charset="0"/>
              </a:rPr>
              <a:t>Elephant</a:t>
            </a:r>
            <a:endParaRPr lang="en-US" sz="2800" b="1" dirty="0">
              <a:latin typeface="Times New Roman" pitchFamily="18" charset="0"/>
              <a:cs typeface="Times New Roman" pitchFamily="18" charset="0"/>
            </a:endParaRPr>
          </a:p>
        </p:txBody>
      </p:sp>
      <p:pic>
        <p:nvPicPr>
          <p:cNvPr id="8" name="Picture 5" descr="wildlife-at-periyar-kerala"/>
          <p:cNvPicPr>
            <a:picLocks noChangeAspect="1" noChangeArrowheads="1"/>
          </p:cNvPicPr>
          <p:nvPr/>
        </p:nvPicPr>
        <p:blipFill>
          <a:blip r:embed="rId5"/>
          <a:srcRect/>
          <a:stretch>
            <a:fillRect/>
          </a:stretch>
        </p:blipFill>
        <p:spPr bwMode="auto">
          <a:xfrm>
            <a:off x="2514600" y="2362200"/>
            <a:ext cx="3297381" cy="2667000"/>
          </a:xfrm>
          <a:prstGeom prst="rect">
            <a:avLst/>
          </a:prstGeom>
          <a:noFill/>
          <a:ln w="9525">
            <a:noFill/>
            <a:miter lim="800000"/>
            <a:headEnd/>
            <a:tailEnd/>
          </a:ln>
        </p:spPr>
      </p:pic>
      <p:pic>
        <p:nvPicPr>
          <p:cNvPr id="259073" name="Picture 1" descr="C:\Documents and Settings\abc\My Documents\My Pictures\220px-Indian_Bison.jpg"/>
          <p:cNvPicPr>
            <a:picLocks noChangeAspect="1" noChangeArrowheads="1"/>
          </p:cNvPicPr>
          <p:nvPr/>
        </p:nvPicPr>
        <p:blipFill>
          <a:blip r:embed="rId6"/>
          <a:srcRect/>
          <a:stretch>
            <a:fillRect/>
          </a:stretch>
        </p:blipFill>
        <p:spPr bwMode="auto">
          <a:xfrm>
            <a:off x="5791200" y="4267321"/>
            <a:ext cx="3352800" cy="25906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7010400" cy="4389120"/>
          </a:xfrm>
        </p:spPr>
        <p:txBody>
          <a:bodyPr/>
          <a:lstStyle/>
          <a:p>
            <a:pPr algn="just"/>
            <a:r>
              <a:rPr lang="en-US" sz="2800" b="1" dirty="0" smtClean="0">
                <a:latin typeface="Times New Roman" pitchFamily="18" charset="0"/>
                <a:cs typeface="Times New Roman" pitchFamily="18" charset="0"/>
              </a:rPr>
              <a:t>The North of this region Himalayas are present. </a:t>
            </a:r>
          </a:p>
          <a:p>
            <a:pPr algn="just"/>
            <a:endParaRPr lang="en-US" sz="2800" b="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 The West of it Arabian sea is present. </a:t>
            </a:r>
          </a:p>
          <a:p>
            <a:pPr algn="just"/>
            <a:endParaRPr lang="en-US" sz="2800" b="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The South east corner physical boundary is absent where the islands of Malayan archipelago string</a:t>
            </a:r>
            <a:r>
              <a:rPr lang="en-US" sz="2800" b="1" dirty="0" smtClean="0">
                <a:solidFill>
                  <a:srgbClr val="00B0F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out untill they reach Australia.</a:t>
            </a:r>
          </a:p>
          <a:p>
            <a:pPr>
              <a:buNone/>
            </a:pPr>
            <a:endParaRPr lang="en-US" sz="2800" b="1" dirty="0" smtClean="0">
              <a:latin typeface="Times New Roman" pitchFamily="18" charset="0"/>
              <a:cs typeface="Times New Roman" pitchFamily="18" charset="0"/>
            </a:endParaRPr>
          </a:p>
          <a:p>
            <a:endParaRPr lang="en-US" sz="2800" b="1" dirty="0" smtClean="0"/>
          </a:p>
          <a:p>
            <a:endParaRPr lang="en-US" dirty="0"/>
          </a:p>
        </p:txBody>
      </p:sp>
      <p:sp>
        <p:nvSpPr>
          <p:cNvPr id="2" name="Title 1"/>
          <p:cNvSpPr>
            <a:spLocks noGrp="1"/>
          </p:cNvSpPr>
          <p:nvPr>
            <p:ph type="title"/>
          </p:nvPr>
        </p:nvSpPr>
        <p:spPr>
          <a:xfrm>
            <a:off x="2667000" y="381000"/>
            <a:ext cx="5791200" cy="896112"/>
          </a:xfrm>
        </p:spPr>
        <p:txBody>
          <a:bodyPr>
            <a:normAutofit/>
          </a:bodyPr>
          <a:lstStyle/>
          <a:p>
            <a:r>
              <a:rPr lang="en-US" sz="4000" b="1" dirty="0" smtClean="0">
                <a:solidFill>
                  <a:srgbClr val="00B0F0"/>
                </a:solidFill>
                <a:latin typeface="Times New Roman" pitchFamily="18" charset="0"/>
                <a:cs typeface="Times New Roman" pitchFamily="18" charset="0"/>
              </a:rPr>
              <a:t>Boundaries</a:t>
            </a:r>
            <a:endParaRPr lang="en-US" sz="4000" b="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3276600" cy="1143000"/>
          </a:xfrm>
        </p:spPr>
        <p:txBody>
          <a:bodyPr>
            <a:normAutofit/>
          </a:bodyPr>
          <a:lstStyle/>
          <a:p>
            <a:r>
              <a:rPr lang="en-US" sz="4000" b="1" dirty="0" smtClean="0">
                <a:solidFill>
                  <a:schemeClr val="bg2">
                    <a:lumMod val="50000"/>
                  </a:schemeClr>
                </a:solidFill>
                <a:latin typeface="Times New Roman" pitchFamily="18" charset="0"/>
                <a:cs typeface="Times New Roman" pitchFamily="18" charset="0"/>
              </a:rPr>
              <a:t>Antelopes</a:t>
            </a:r>
            <a:endParaRPr lang="en-US" sz="4000" b="1" dirty="0">
              <a:solidFill>
                <a:schemeClr val="bg2">
                  <a:lumMod val="50000"/>
                </a:schemeClr>
              </a:solidFill>
              <a:latin typeface="Times New Roman" pitchFamily="18" charset="0"/>
              <a:cs typeface="Times New Roman" pitchFamily="18" charset="0"/>
            </a:endParaRPr>
          </a:p>
        </p:txBody>
      </p:sp>
      <p:sp>
        <p:nvSpPr>
          <p:cNvPr id="5" name="Rectangle 4"/>
          <p:cNvSpPr/>
          <p:nvPr/>
        </p:nvSpPr>
        <p:spPr>
          <a:xfrm>
            <a:off x="2971800" y="1981200"/>
            <a:ext cx="2819400" cy="523220"/>
          </a:xfrm>
          <a:prstGeom prst="rect">
            <a:avLst/>
          </a:prstGeom>
        </p:spPr>
        <p:txBody>
          <a:bodyPr wrap="square">
            <a:spAutoFit/>
          </a:bodyPr>
          <a:lstStyle/>
          <a:p>
            <a:r>
              <a:rPr lang="en-US" sz="2800" b="1" dirty="0" smtClean="0">
                <a:latin typeface="Times New Roman" pitchFamily="18" charset="0"/>
                <a:cs typeface="Times New Roman" pitchFamily="18" charset="0"/>
              </a:rPr>
              <a:t>Indian Gazelle </a:t>
            </a:r>
            <a:endParaRPr lang="en-US" sz="2800" dirty="0">
              <a:latin typeface="Times New Roman" pitchFamily="18" charset="0"/>
              <a:cs typeface="Times New Roman" pitchFamily="18" charset="0"/>
            </a:endParaRPr>
          </a:p>
        </p:txBody>
      </p:sp>
      <p:pic>
        <p:nvPicPr>
          <p:cNvPr id="7" name="Picture 4" descr="nilgai"/>
          <p:cNvPicPr>
            <a:picLocks noChangeAspect="1" noChangeArrowheads="1"/>
          </p:cNvPicPr>
          <p:nvPr/>
        </p:nvPicPr>
        <p:blipFill>
          <a:blip r:embed="rId3"/>
          <a:srcRect/>
          <a:stretch>
            <a:fillRect/>
          </a:stretch>
        </p:blipFill>
        <p:spPr>
          <a:xfrm>
            <a:off x="5791200" y="4343400"/>
            <a:ext cx="3352800" cy="2514600"/>
          </a:xfrm>
          <a:prstGeom prst="rect">
            <a:avLst/>
          </a:prstGeom>
          <a:noFill/>
        </p:spPr>
      </p:pic>
      <p:pic>
        <p:nvPicPr>
          <p:cNvPr id="9" name="Picture 4" descr="Blackbuck"/>
          <p:cNvPicPr>
            <a:picLocks noChangeAspect="1" noChangeArrowheads="1"/>
          </p:cNvPicPr>
          <p:nvPr/>
        </p:nvPicPr>
        <p:blipFill>
          <a:blip r:embed="rId4"/>
          <a:srcRect/>
          <a:stretch>
            <a:fillRect/>
          </a:stretch>
        </p:blipFill>
        <p:spPr>
          <a:xfrm>
            <a:off x="0" y="0"/>
            <a:ext cx="2743200" cy="2590800"/>
          </a:xfrm>
          <a:prstGeom prst="rect">
            <a:avLst/>
          </a:prstGeom>
          <a:noFill/>
        </p:spPr>
      </p:pic>
      <p:sp>
        <p:nvSpPr>
          <p:cNvPr id="11" name="Rectangle 10"/>
          <p:cNvSpPr/>
          <p:nvPr/>
        </p:nvSpPr>
        <p:spPr>
          <a:xfrm>
            <a:off x="6781800" y="3733800"/>
            <a:ext cx="2901885" cy="523220"/>
          </a:xfrm>
          <a:prstGeom prst="rect">
            <a:avLst/>
          </a:prstGeom>
        </p:spPr>
        <p:txBody>
          <a:bodyPr wrap="square">
            <a:spAutoFit/>
          </a:bodyPr>
          <a:lstStyle/>
          <a:p>
            <a:pPr lvl="0"/>
            <a:r>
              <a:rPr lang="en-US" sz="2800" b="1" dirty="0" smtClean="0">
                <a:latin typeface="Times New Roman" pitchFamily="18" charset="0"/>
                <a:cs typeface="Times New Roman" pitchFamily="18" charset="0"/>
              </a:rPr>
              <a:t>Nil gai</a:t>
            </a:r>
            <a:endParaRPr lang="en-US" sz="2800" dirty="0">
              <a:latin typeface="Times New Roman" pitchFamily="18" charset="0"/>
              <a:cs typeface="Times New Roman" pitchFamily="18" charset="0"/>
            </a:endParaRPr>
          </a:p>
        </p:txBody>
      </p:sp>
      <p:pic>
        <p:nvPicPr>
          <p:cNvPr id="258051" name="Picture 3" descr="C:\Documents and Settings\abc\My Documents\My Pictures\chinkara.jpg"/>
          <p:cNvPicPr>
            <a:picLocks noChangeAspect="1" noChangeArrowheads="1"/>
          </p:cNvPicPr>
          <p:nvPr/>
        </p:nvPicPr>
        <p:blipFill>
          <a:blip r:embed="rId5"/>
          <a:srcRect/>
          <a:stretch>
            <a:fillRect/>
          </a:stretch>
        </p:blipFill>
        <p:spPr bwMode="auto">
          <a:xfrm>
            <a:off x="2514600" y="2667000"/>
            <a:ext cx="3200400" cy="2362200"/>
          </a:xfrm>
          <a:prstGeom prst="rect">
            <a:avLst/>
          </a:prstGeom>
          <a:noFill/>
        </p:spPr>
      </p:pic>
      <p:sp>
        <p:nvSpPr>
          <p:cNvPr id="12" name="Rectangle 11"/>
          <p:cNvSpPr/>
          <p:nvPr/>
        </p:nvSpPr>
        <p:spPr>
          <a:xfrm>
            <a:off x="0" y="2590800"/>
            <a:ext cx="1949573" cy="523220"/>
          </a:xfrm>
          <a:prstGeom prst="rect">
            <a:avLst/>
          </a:prstGeom>
        </p:spPr>
        <p:txBody>
          <a:bodyPr wrap="none">
            <a:spAutoFit/>
          </a:bodyPr>
          <a:lstStyle/>
          <a:p>
            <a:r>
              <a:rPr lang="en-US" sz="2800" b="1" dirty="0" smtClean="0">
                <a:latin typeface="Times New Roman" pitchFamily="18" charset="0"/>
                <a:cs typeface="Times New Roman" pitchFamily="18" charset="0"/>
              </a:rPr>
              <a:t>Black Buck</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3276600" y="0"/>
            <a:ext cx="2971800" cy="3733800"/>
          </a:xfrm>
          <a:prstGeom prst="rect">
            <a:avLst/>
          </a:prstGeom>
          <a:noFill/>
          <a:ln w="9525">
            <a:noFill/>
            <a:miter lim="800000"/>
            <a:headEnd/>
            <a:tailEnd/>
          </a:ln>
        </p:spPr>
      </p:pic>
      <p:sp>
        <p:nvSpPr>
          <p:cNvPr id="8" name="Rectangle 7"/>
          <p:cNvSpPr/>
          <p:nvPr/>
        </p:nvSpPr>
        <p:spPr>
          <a:xfrm>
            <a:off x="0" y="3244334"/>
            <a:ext cx="1524000" cy="369332"/>
          </a:xfrm>
          <a:prstGeom prst="rect">
            <a:avLst/>
          </a:prstGeom>
        </p:spPr>
        <p:txBody>
          <a:bodyPr wrap="square">
            <a:spAutoFit/>
          </a:bodyPr>
          <a:lstStyle/>
          <a:p>
            <a:r>
              <a:rPr lang="en-US" b="1" dirty="0" smtClean="0">
                <a:solidFill>
                  <a:schemeClr val="bg1"/>
                </a:solidFill>
              </a:rPr>
              <a:t>PYTHON</a:t>
            </a:r>
            <a:endParaRPr lang="en-US" b="1" dirty="0">
              <a:solidFill>
                <a:schemeClr val="bg1"/>
              </a:solidFill>
            </a:endParaRPr>
          </a:p>
        </p:txBody>
      </p:sp>
      <p:pic>
        <p:nvPicPr>
          <p:cNvPr id="6" name="Picture 4" descr="Himalayan pit viper"/>
          <p:cNvPicPr>
            <a:picLocks noChangeAspect="1" noChangeArrowheads="1"/>
          </p:cNvPicPr>
          <p:nvPr/>
        </p:nvPicPr>
        <p:blipFill>
          <a:blip r:embed="rId4"/>
          <a:srcRect/>
          <a:stretch>
            <a:fillRect/>
          </a:stretch>
        </p:blipFill>
        <p:spPr>
          <a:xfrm>
            <a:off x="6211078" y="3429000"/>
            <a:ext cx="2932922" cy="3429000"/>
          </a:xfrm>
          <a:prstGeom prst="rect">
            <a:avLst/>
          </a:prstGeom>
          <a:noFill/>
        </p:spPr>
      </p:pic>
      <p:sp>
        <p:nvSpPr>
          <p:cNvPr id="10" name="Rectangle 9"/>
          <p:cNvSpPr/>
          <p:nvPr/>
        </p:nvSpPr>
        <p:spPr>
          <a:xfrm>
            <a:off x="6248400" y="2209800"/>
            <a:ext cx="2895600" cy="954107"/>
          </a:xfrm>
          <a:prstGeom prst="rect">
            <a:avLst/>
          </a:prstGeom>
        </p:spPr>
        <p:txBody>
          <a:bodyPr wrap="square">
            <a:spAutoFit/>
          </a:bodyPr>
          <a:lstStyle/>
          <a:p>
            <a:pPr lvl="0"/>
            <a:r>
              <a:rPr lang="en-US" sz="2800" b="1" dirty="0" smtClean="0">
                <a:latin typeface="Times New Roman" pitchFamily="18" charset="0"/>
                <a:cs typeface="Times New Roman" pitchFamily="18" charset="0"/>
              </a:rPr>
              <a:t>Himalayan pit vipe</a:t>
            </a:r>
            <a:r>
              <a:rPr lang="en-US" sz="2400" b="1" dirty="0" smtClean="0">
                <a:latin typeface="Times New Roman" pitchFamily="18" charset="0"/>
                <a:cs typeface="Times New Roman" pitchFamily="18" charset="0"/>
              </a:rPr>
              <a:t>r</a:t>
            </a:r>
            <a:endParaRPr lang="en-US" sz="2400" dirty="0">
              <a:latin typeface="Times New Roman" pitchFamily="18" charset="0"/>
              <a:cs typeface="Times New Roman" pitchFamily="18" charset="0"/>
            </a:endParaRPr>
          </a:p>
        </p:txBody>
      </p:sp>
      <p:pic>
        <p:nvPicPr>
          <p:cNvPr id="12" name="Picture 1035" descr="C:\Documents and Settings\SKC\My Documents\My Pictures\skin sheds\red ear slider.gif"/>
          <p:cNvPicPr>
            <a:picLocks noChangeAspect="1" noChangeArrowheads="1"/>
          </p:cNvPicPr>
          <p:nvPr/>
        </p:nvPicPr>
        <p:blipFill>
          <a:blip r:embed="rId5"/>
          <a:srcRect/>
          <a:stretch>
            <a:fillRect/>
          </a:stretch>
        </p:blipFill>
        <p:spPr bwMode="auto">
          <a:xfrm>
            <a:off x="0" y="3429000"/>
            <a:ext cx="3301001" cy="3429000"/>
          </a:xfrm>
          <a:prstGeom prst="rect">
            <a:avLst/>
          </a:prstGeom>
          <a:noFill/>
          <a:ln w="9525">
            <a:noFill/>
            <a:miter lim="800000"/>
            <a:headEnd/>
            <a:tailEnd/>
          </a:ln>
        </p:spPr>
      </p:pic>
      <p:sp>
        <p:nvSpPr>
          <p:cNvPr id="13" name="Rectangle 12"/>
          <p:cNvSpPr/>
          <p:nvPr/>
        </p:nvSpPr>
        <p:spPr>
          <a:xfrm>
            <a:off x="228600" y="2514600"/>
            <a:ext cx="1143000" cy="830997"/>
          </a:xfrm>
          <a:prstGeom prst="rect">
            <a:avLst/>
          </a:prstGeom>
        </p:spPr>
        <p:txBody>
          <a:bodyPr wrap="square">
            <a:spAutoFit/>
          </a:bodyPr>
          <a:lstStyle/>
          <a:p>
            <a:r>
              <a:rPr lang="en-US" sz="2400" b="1" dirty="0" smtClean="0">
                <a:latin typeface="Times New Roman" pitchFamily="18" charset="0"/>
                <a:cs typeface="Times New Roman" pitchFamily="18" charset="0"/>
              </a:rPr>
              <a:t>          Turtle</a:t>
            </a:r>
            <a:endParaRPr lang="en-US" sz="2400" b="1" dirty="0">
              <a:latin typeface="Times New Roman" pitchFamily="18" charset="0"/>
              <a:cs typeface="Times New Roman" pitchFamily="18" charset="0"/>
            </a:endParaRPr>
          </a:p>
        </p:txBody>
      </p:sp>
      <p:sp>
        <p:nvSpPr>
          <p:cNvPr id="9" name="Rectangle 8"/>
          <p:cNvSpPr/>
          <p:nvPr/>
        </p:nvSpPr>
        <p:spPr>
          <a:xfrm>
            <a:off x="3429000" y="3657600"/>
            <a:ext cx="2573429" cy="461665"/>
          </a:xfrm>
          <a:prstGeom prst="rect">
            <a:avLst/>
          </a:prstGeom>
        </p:spPr>
        <p:txBody>
          <a:bodyPr wrap="square">
            <a:spAutoFit/>
          </a:bodyPr>
          <a:lstStyle/>
          <a:p>
            <a:r>
              <a:rPr lang="en-US" sz="2400" b="1" dirty="0" smtClean="0">
                <a:latin typeface="Times New Roman" pitchFamily="18" charset="0"/>
                <a:cs typeface="Times New Roman" pitchFamily="18" charset="0"/>
              </a:rPr>
              <a:t>Python</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4800600" cy="5105400"/>
          </a:xfrm>
        </p:spPr>
        <p:txBody>
          <a:bodyPr>
            <a:normAutofit/>
          </a:bodyPr>
          <a:lstStyle/>
          <a:p>
            <a:pPr>
              <a:buFont typeface="Arial" pitchFamily="34" charset="0"/>
              <a:buChar char="•"/>
            </a:pPr>
            <a:endParaRPr lang="en-US" sz="2800" b="1" dirty="0" smtClean="0">
              <a:latin typeface="Times New Roman" pitchFamily="18" charset="0"/>
              <a:cs typeface="Times New Roman" pitchFamily="18" charset="0"/>
            </a:endParaRPr>
          </a:p>
          <a:p>
            <a:pPr>
              <a:buFont typeface="Wingdings" pitchFamily="2" charset="2"/>
              <a:buChar char="Ø"/>
            </a:pPr>
            <a:r>
              <a:rPr lang="en-US" sz="2800" b="1" dirty="0" smtClean="0">
                <a:latin typeface="Times New Roman" pitchFamily="18" charset="0"/>
                <a:cs typeface="Times New Roman" pitchFamily="18" charset="0"/>
              </a:rPr>
              <a:t>The Indochina includes most of mainland south east Asia </a:t>
            </a:r>
          </a:p>
          <a:p>
            <a:pPr>
              <a:buFont typeface="Wingdings" pitchFamily="2" charset="2"/>
              <a:buChar char="Ø"/>
            </a:pPr>
            <a:r>
              <a:rPr lang="en-US" sz="2800" b="1" dirty="0" smtClean="0">
                <a:latin typeface="Times New Roman" pitchFamily="18" charset="0"/>
                <a:cs typeface="Times New Roman" pitchFamily="18" charset="0"/>
              </a:rPr>
              <a:t>Including Myanmar, Thailand,Loas, Vietnam and Cambodia, as well as the subtropical forests of southern china</a:t>
            </a:r>
          </a:p>
        </p:txBody>
      </p:sp>
      <p:sp>
        <p:nvSpPr>
          <p:cNvPr id="2" name="Title 1"/>
          <p:cNvSpPr>
            <a:spLocks noGrp="1"/>
          </p:cNvSpPr>
          <p:nvPr>
            <p:ph type="title"/>
          </p:nvPr>
        </p:nvSpPr>
        <p:spPr>
          <a:xfrm>
            <a:off x="457200" y="704088"/>
            <a:ext cx="8229600" cy="667512"/>
          </a:xfrm>
        </p:spPr>
        <p:txBody>
          <a:bodyPr>
            <a:normAutofit/>
          </a:bodyPr>
          <a:lstStyle/>
          <a:p>
            <a:r>
              <a:rPr lang="en-US" sz="3600" b="1" dirty="0" smtClean="0">
                <a:solidFill>
                  <a:srgbClr val="00B0F0"/>
                </a:solidFill>
                <a:latin typeface="Times New Roman" pitchFamily="18" charset="0"/>
                <a:cs typeface="Times New Roman" pitchFamily="18" charset="0"/>
              </a:rPr>
              <a:t>2.Indo china</a:t>
            </a:r>
            <a:endParaRPr lang="en-US" sz="3600" dirty="0">
              <a:latin typeface="Times New Roman" pitchFamily="18" charset="0"/>
              <a:cs typeface="Times New Roman" pitchFamily="18" charset="0"/>
            </a:endParaRPr>
          </a:p>
        </p:txBody>
      </p:sp>
      <p:pic>
        <p:nvPicPr>
          <p:cNvPr id="230402" name="Picture 2" descr="C:\Documents and Settings\xyz\Desktop\data oriental\indochina  map.gif"/>
          <p:cNvPicPr>
            <a:picLocks noChangeAspect="1" noChangeArrowheads="1"/>
          </p:cNvPicPr>
          <p:nvPr/>
        </p:nvPicPr>
        <p:blipFill>
          <a:blip r:embed="rId3"/>
          <a:srcRect/>
          <a:stretch>
            <a:fillRect/>
          </a:stretch>
        </p:blipFill>
        <p:spPr bwMode="auto">
          <a:xfrm>
            <a:off x="4724400" y="0"/>
            <a:ext cx="4419600" cy="6629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8229600" cy="4525963"/>
          </a:xfrm>
        </p:spPr>
        <p:txBody>
          <a:bodyPr>
            <a:noAutofit/>
          </a:bodyPr>
          <a:lstStyle/>
          <a:p>
            <a:pPr algn="just">
              <a:buNone/>
            </a:pPr>
            <a:endParaRPr lang="en-US" sz="2800" b="1" dirty="0" smtClean="0">
              <a:latin typeface="Times New Roman" pitchFamily="18" charset="0"/>
              <a:cs typeface="Times New Roman" pitchFamily="18" charset="0"/>
            </a:endParaRPr>
          </a:p>
          <a:p>
            <a:pPr algn="just">
              <a:buFont typeface="Wingdings" pitchFamily="2" charset="2"/>
              <a:buChar char="Ø"/>
            </a:pPr>
            <a:r>
              <a:rPr lang="en-US" sz="2800" b="1" dirty="0" smtClean="0">
                <a:latin typeface="Times New Roman" pitchFamily="18" charset="0"/>
                <a:cs typeface="Times New Roman" pitchFamily="18" charset="0"/>
              </a:rPr>
              <a:t> Only direct link between India and china</a:t>
            </a:r>
          </a:p>
          <a:p>
            <a:pPr algn="just">
              <a:buNone/>
            </a:pPr>
            <a:r>
              <a:rPr lang="en-US" sz="3200" b="1" dirty="0" smtClean="0">
                <a:solidFill>
                  <a:schemeClr val="bg2">
                    <a:lumMod val="50000"/>
                  </a:schemeClr>
                </a:solidFill>
                <a:latin typeface="Times New Roman" pitchFamily="18" charset="0"/>
                <a:cs typeface="Times New Roman" pitchFamily="18" charset="0"/>
              </a:rPr>
              <a:t>Average temperature:</a:t>
            </a:r>
          </a:p>
          <a:p>
            <a:pPr algn="just">
              <a:buNone/>
            </a:pPr>
            <a:r>
              <a:rPr lang="en-US" sz="3200" b="1" dirty="0" smtClean="0">
                <a:solidFill>
                  <a:schemeClr val="bg2">
                    <a:lumMod val="50000"/>
                  </a:schemeClr>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Ranges between 20-30 degree Celsius</a:t>
            </a:r>
            <a:endParaRPr lang="en-US" sz="2800" b="1" dirty="0">
              <a:latin typeface="Times New Roman" pitchFamily="18" charset="0"/>
              <a:cs typeface="Times New Roman" pitchFamily="18" charset="0"/>
            </a:endParaRPr>
          </a:p>
        </p:txBody>
      </p:sp>
      <p:sp>
        <p:nvSpPr>
          <p:cNvPr id="2" name="Title 1"/>
          <p:cNvSpPr>
            <a:spLocks noGrp="1"/>
          </p:cNvSpPr>
          <p:nvPr>
            <p:ph type="title"/>
          </p:nvPr>
        </p:nvSpPr>
        <p:spPr>
          <a:xfrm>
            <a:off x="2133600" y="457200"/>
            <a:ext cx="7010400" cy="515112"/>
          </a:xfrm>
        </p:spPr>
        <p:txBody>
          <a:bodyPr>
            <a:noAutofit/>
          </a:bodyPr>
          <a:lstStyle/>
          <a:p>
            <a:r>
              <a:rPr lang="en-US" sz="3600" b="1" dirty="0" smtClean="0">
                <a:solidFill>
                  <a:schemeClr val="tx1"/>
                </a:solidFill>
                <a:latin typeface="Times New Roman" pitchFamily="18" charset="0"/>
                <a:cs typeface="Times New Roman" pitchFamily="18" charset="0"/>
              </a:rPr>
              <a:t>          </a:t>
            </a:r>
            <a:r>
              <a:rPr lang="en-US" sz="3600" b="1" dirty="0" smtClean="0">
                <a:solidFill>
                  <a:schemeClr val="bg2">
                    <a:lumMod val="50000"/>
                  </a:schemeClr>
                </a:solidFill>
                <a:latin typeface="Times New Roman" pitchFamily="18" charset="0"/>
                <a:cs typeface="Times New Roman" pitchFamily="18" charset="0"/>
              </a:rPr>
              <a:t>FEATURES</a:t>
            </a:r>
            <a:endParaRPr lang="en-US" sz="3600" b="1" dirty="0">
              <a:solidFill>
                <a:schemeClr val="bg2">
                  <a:lumMod val="50000"/>
                </a:schemeClr>
              </a:solidFill>
              <a:latin typeface="Times New Roman" pitchFamily="18" charset="0"/>
              <a:cs typeface="Times New Roman" pitchFamily="18" charset="0"/>
            </a:endParaRPr>
          </a:p>
        </p:txBody>
      </p:sp>
      <p:pic>
        <p:nvPicPr>
          <p:cNvPr id="310274" name="Picture 2" descr="C:\Documents and Settings\abc\My Documents\My Pictures\400px-Silk_route.jpg"/>
          <p:cNvPicPr>
            <a:picLocks noChangeAspect="1" noChangeArrowheads="1"/>
          </p:cNvPicPr>
          <p:nvPr/>
        </p:nvPicPr>
        <p:blipFill>
          <a:blip r:embed="rId3"/>
          <a:srcRect/>
          <a:stretch>
            <a:fillRect/>
          </a:stretch>
        </p:blipFill>
        <p:spPr bwMode="auto">
          <a:xfrm>
            <a:off x="0" y="2944084"/>
            <a:ext cx="9144000" cy="391391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7620000" cy="4449763"/>
          </a:xfrm>
        </p:spPr>
        <p:txBody>
          <a:bodyPr>
            <a:normAutofit/>
          </a:bodyPr>
          <a:lstStyle/>
          <a:p>
            <a:pPr algn="just">
              <a:buFont typeface="Wingdings" pitchFamily="2" charset="2"/>
              <a:buChar char="Ø"/>
            </a:pPr>
            <a:r>
              <a:rPr lang="en-US" sz="3200" b="1" dirty="0" smtClean="0">
                <a:latin typeface="+mj-lt"/>
              </a:rPr>
              <a:t> </a:t>
            </a:r>
            <a:r>
              <a:rPr lang="en-US" sz="3200" b="1" dirty="0" smtClean="0">
                <a:latin typeface="Times New Roman" pitchFamily="18" charset="0"/>
                <a:cs typeface="Times New Roman" pitchFamily="18" charset="0"/>
              </a:rPr>
              <a:t>About 60 to 80 inches of average annual rainfall. </a:t>
            </a:r>
          </a:p>
          <a:p>
            <a:r>
              <a:rPr lang="en-US" sz="3200" b="1" dirty="0" smtClean="0">
                <a:latin typeface="Times New Roman" pitchFamily="18" charset="0"/>
                <a:cs typeface="Times New Roman" pitchFamily="18" charset="0"/>
              </a:rPr>
              <a:t> During the summer the rains are rare, and usually very heavy .</a:t>
            </a:r>
          </a:p>
          <a:p>
            <a:r>
              <a:rPr lang="en-US" sz="3200" b="1" dirty="0" smtClean="0">
                <a:latin typeface="Times New Roman" pitchFamily="18" charset="0"/>
                <a:cs typeface="Times New Roman" pitchFamily="18" charset="0"/>
              </a:rPr>
              <a:t> The heaviest showers fall between May and August, and a rainfall of four inches within twenty-four hours has been recorded in the these month. </a:t>
            </a:r>
          </a:p>
          <a:p>
            <a:pPr algn="just">
              <a:buNone/>
            </a:pPr>
            <a:endParaRPr lang="en-US" sz="3000" b="1" dirty="0" smtClean="0">
              <a:latin typeface="Times New Roman" pitchFamily="18" charset="0"/>
              <a:cs typeface="Times New Roman" pitchFamily="18" charset="0"/>
            </a:endParaRPr>
          </a:p>
          <a:p>
            <a:pPr algn="just">
              <a:buFont typeface="Wingdings" pitchFamily="2" charset="2"/>
              <a:buChar char="Ø"/>
            </a:pPr>
            <a:endParaRPr lang="en-US" sz="3000" b="1" dirty="0" smtClean="0"/>
          </a:p>
          <a:p>
            <a:endParaRPr lang="en-US" sz="3000" b="1" dirty="0" smtClean="0"/>
          </a:p>
        </p:txBody>
      </p:sp>
      <p:sp>
        <p:nvSpPr>
          <p:cNvPr id="2" name="Title 1"/>
          <p:cNvSpPr>
            <a:spLocks noGrp="1"/>
          </p:cNvSpPr>
          <p:nvPr>
            <p:ph type="title"/>
          </p:nvPr>
        </p:nvSpPr>
        <p:spPr>
          <a:xfrm>
            <a:off x="2438400" y="381000"/>
            <a:ext cx="3352800" cy="715962"/>
          </a:xfrm>
        </p:spPr>
        <p:txBody>
          <a:bodyPr>
            <a:normAutofit/>
          </a:bodyPr>
          <a:lstStyle/>
          <a:p>
            <a:r>
              <a:rPr lang="en-US" sz="3600" b="1" dirty="0" smtClean="0">
                <a:solidFill>
                  <a:schemeClr val="accent1">
                    <a:lumMod val="60000"/>
                    <a:lumOff val="40000"/>
                  </a:schemeClr>
                </a:solidFill>
                <a:latin typeface="Times New Roman" pitchFamily="18" charset="0"/>
                <a:cs typeface="Times New Roman" pitchFamily="18" charset="0"/>
              </a:rPr>
              <a:t>Rain Fall</a:t>
            </a:r>
            <a:endParaRPr lang="en-US" sz="3600" b="1" dirty="0">
              <a:solidFill>
                <a:schemeClr val="accent1">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pPr>
              <a:buNone/>
            </a:pPr>
            <a:r>
              <a:rPr lang="en-US" sz="3600" b="1" dirty="0" smtClean="0">
                <a:solidFill>
                  <a:srgbClr val="00B0F0"/>
                </a:solidFill>
                <a:latin typeface="+mj-lt"/>
              </a:rPr>
              <a:t>                  </a:t>
            </a:r>
            <a:r>
              <a:rPr lang="en-US" sz="4800" b="1" dirty="0" smtClean="0">
                <a:solidFill>
                  <a:srgbClr val="00B0F0"/>
                </a:solidFill>
                <a:latin typeface="Times New Roman" pitchFamily="18" charset="0"/>
                <a:cs typeface="Times New Roman" pitchFamily="18" charset="0"/>
              </a:rPr>
              <a:t>Fauna</a:t>
            </a:r>
          </a:p>
          <a:p>
            <a:pPr algn="just">
              <a:buFont typeface="Wingdings" pitchFamily="2" charset="2"/>
              <a:buChar char="Ø"/>
            </a:pPr>
            <a:r>
              <a:rPr lang="en-US" sz="3000" b="1" dirty="0" smtClean="0">
                <a:latin typeface="Times New Roman" pitchFamily="18" charset="0"/>
                <a:cs typeface="Times New Roman" pitchFamily="18" charset="0"/>
              </a:rPr>
              <a:t>The greatest variety of Mammalia and birds, and almost all the more important groups are represented. </a:t>
            </a:r>
          </a:p>
          <a:p>
            <a:pPr algn="just">
              <a:buFont typeface="Wingdings" pitchFamily="2" charset="2"/>
              <a:buChar char="Ø"/>
            </a:pPr>
            <a:r>
              <a:rPr lang="en-US" sz="3000" b="1" dirty="0" smtClean="0">
                <a:latin typeface="Times New Roman" pitchFamily="18" charset="0"/>
                <a:cs typeface="Times New Roman" pitchFamily="18" charset="0"/>
              </a:rPr>
              <a:t>Three genera of Mammalia and 44 genera of birds are peculiar to this sub-region.</a:t>
            </a:r>
          </a:p>
          <a:p>
            <a:pPr algn="just">
              <a:buFont typeface="Wingdings" pitchFamily="2" charset="2"/>
              <a:buChar char="Ø"/>
            </a:pPr>
            <a:r>
              <a:rPr lang="en-US" sz="3000" b="1" dirty="0" smtClean="0">
                <a:latin typeface="Times New Roman" pitchFamily="18" charset="0"/>
                <a:cs typeface="Times New Roman" pitchFamily="18" charset="0"/>
              </a:rPr>
              <a:t>It includes </a:t>
            </a:r>
          </a:p>
          <a:p>
            <a:pPr marL="514350" indent="-514350" algn="just">
              <a:buFont typeface="+mj-lt"/>
              <a:buAutoNum type="arabicPeriod"/>
            </a:pPr>
            <a:r>
              <a:rPr lang="en-US" sz="3000" b="1" dirty="0" smtClean="0">
                <a:latin typeface="Times New Roman" pitchFamily="18" charset="0"/>
                <a:cs typeface="Times New Roman" pitchFamily="18" charset="0"/>
              </a:rPr>
              <a:t>Gibbon</a:t>
            </a:r>
          </a:p>
          <a:p>
            <a:pPr marL="514350" indent="-514350" algn="just">
              <a:buFont typeface="+mj-lt"/>
              <a:buAutoNum type="arabicPeriod"/>
            </a:pPr>
            <a:r>
              <a:rPr lang="en-US" sz="3000" b="1" dirty="0" smtClean="0">
                <a:latin typeface="Times New Roman" pitchFamily="18" charset="0"/>
                <a:cs typeface="Times New Roman" pitchFamily="18" charset="0"/>
              </a:rPr>
              <a:t> Rhinoceros</a:t>
            </a:r>
          </a:p>
          <a:p>
            <a:pPr marL="514350" indent="-514350" algn="just">
              <a:buFont typeface="+mj-lt"/>
              <a:buAutoNum type="arabicPeriod"/>
            </a:pPr>
            <a:r>
              <a:rPr lang="en-US" sz="3000" b="1" dirty="0" smtClean="0">
                <a:latin typeface="Times New Roman" pitchFamily="18" charset="0"/>
                <a:cs typeface="Times New Roman" pitchFamily="18" charset="0"/>
              </a:rPr>
              <a:t> Turtles </a:t>
            </a:r>
          </a:p>
          <a:p>
            <a:pPr marL="514350" indent="-514350" algn="just">
              <a:buFont typeface="+mj-lt"/>
              <a:buAutoNum type="arabicPeriod"/>
            </a:pPr>
            <a:r>
              <a:rPr lang="en-US" sz="3000" b="1" dirty="0" smtClean="0">
                <a:latin typeface="Times New Roman" pitchFamily="18" charset="0"/>
                <a:cs typeface="Times New Roman" pitchFamily="18" charset="0"/>
              </a:rPr>
              <a:t>Tortoises etc</a:t>
            </a:r>
          </a:p>
          <a:p>
            <a:pPr marL="514350" indent="-514350" algn="just">
              <a:buNone/>
            </a:pPr>
            <a:r>
              <a:rPr lang="en-US" sz="3000" b="1" dirty="0" smtClean="0">
                <a:latin typeface="Times New Roman" pitchFamily="18" charset="0"/>
                <a:cs typeface="Times New Roman" pitchFamily="18" charset="0"/>
              </a:rPr>
              <a:t> </a:t>
            </a:r>
          </a:p>
          <a:p>
            <a:pPr algn="just"/>
            <a:endParaRPr lang="en-US" b="1" dirty="0" smtClean="0">
              <a:latin typeface="+mj-lt"/>
            </a:endParaRPr>
          </a:p>
          <a:p>
            <a:pPr algn="just"/>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0183801" flipV="1">
            <a:off x="5640217" y="2892537"/>
            <a:ext cx="4275598" cy="400110"/>
          </a:xfrm>
          <a:prstGeom prst="rect">
            <a:avLst/>
          </a:prstGeom>
        </p:spPr>
        <p:txBody>
          <a:bodyPr wrap="square">
            <a:spAutoFit/>
          </a:bodyPr>
          <a:lstStyle/>
          <a:p>
            <a:r>
              <a:rPr lang="en-US" sz="2000" b="1" dirty="0" smtClean="0">
                <a:latin typeface="Times New Roman" pitchFamily="18" charset="0"/>
                <a:cs typeface="Times New Roman" pitchFamily="18" charset="0"/>
              </a:rPr>
              <a:t>GIBBONS</a:t>
            </a:r>
            <a:endParaRPr lang="en-US" sz="2000" b="1"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srcRect/>
          <a:stretch>
            <a:fillRect/>
          </a:stretch>
        </p:blipFill>
        <p:spPr bwMode="auto">
          <a:xfrm>
            <a:off x="533400" y="457200"/>
            <a:ext cx="3962400" cy="3295650"/>
          </a:xfrm>
          <a:prstGeom prst="rect">
            <a:avLst/>
          </a:prstGeom>
          <a:noFill/>
          <a:ln w="9525">
            <a:noFill/>
            <a:miter lim="800000"/>
            <a:headEnd/>
            <a:tailEnd/>
          </a:ln>
        </p:spPr>
      </p:pic>
      <p:sp>
        <p:nvSpPr>
          <p:cNvPr id="10" name="Rectangle 9"/>
          <p:cNvSpPr/>
          <p:nvPr/>
        </p:nvSpPr>
        <p:spPr>
          <a:xfrm flipH="1">
            <a:off x="0" y="3886200"/>
            <a:ext cx="6324600" cy="461665"/>
          </a:xfrm>
          <a:prstGeom prst="rect">
            <a:avLst/>
          </a:prstGeom>
        </p:spPr>
        <p:txBody>
          <a:bodyPr wrap="square">
            <a:spAutoFit/>
          </a:bodyPr>
          <a:lstStyle/>
          <a:p>
            <a:r>
              <a:rPr lang="en-US" sz="2400" b="1" dirty="0" smtClean="0">
                <a:latin typeface="Times New Roman" pitchFamily="18" charset="0"/>
                <a:cs typeface="Times New Roman" pitchFamily="18" charset="0"/>
              </a:rPr>
              <a:t>INDIAN RHINOCEROS</a:t>
            </a:r>
            <a:endParaRPr lang="en-US" sz="2400" b="1" dirty="0">
              <a:latin typeface="Times New Roman" pitchFamily="18" charset="0"/>
              <a:cs typeface="Times New Roman" pitchFamily="18" charset="0"/>
            </a:endParaRPr>
          </a:p>
        </p:txBody>
      </p:sp>
      <p:pic>
        <p:nvPicPr>
          <p:cNvPr id="406529" name="Picture 1" descr="C:\Documents and Settings\abc\My Documents\My Pictures\gibb.jpg"/>
          <p:cNvPicPr>
            <a:picLocks noChangeAspect="1" noChangeArrowheads="1"/>
          </p:cNvPicPr>
          <p:nvPr/>
        </p:nvPicPr>
        <p:blipFill>
          <a:blip r:embed="rId4"/>
          <a:srcRect/>
          <a:stretch>
            <a:fillRect/>
          </a:stretch>
        </p:blipFill>
        <p:spPr bwMode="auto">
          <a:xfrm>
            <a:off x="4434214" y="3732415"/>
            <a:ext cx="4709786" cy="31255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green01"/>
          <p:cNvPicPr>
            <a:picLocks noChangeAspect="1" noChangeArrowheads="1"/>
          </p:cNvPicPr>
          <p:nvPr/>
        </p:nvPicPr>
        <p:blipFill>
          <a:blip r:embed="rId3"/>
          <a:srcRect/>
          <a:stretch>
            <a:fillRect/>
          </a:stretch>
        </p:blipFill>
        <p:spPr bwMode="auto">
          <a:xfrm>
            <a:off x="0" y="3276600"/>
            <a:ext cx="4419600" cy="3581400"/>
          </a:xfrm>
          <a:prstGeom prst="rect">
            <a:avLst/>
          </a:prstGeom>
          <a:noFill/>
        </p:spPr>
      </p:pic>
      <p:pic>
        <p:nvPicPr>
          <p:cNvPr id="3" name="Picture 10" descr="Gopher%20Tortoise"/>
          <p:cNvPicPr>
            <a:picLocks noChangeAspect="1" noChangeArrowheads="1"/>
          </p:cNvPicPr>
          <p:nvPr/>
        </p:nvPicPr>
        <p:blipFill>
          <a:blip r:embed="rId4"/>
          <a:srcRect/>
          <a:stretch>
            <a:fillRect/>
          </a:stretch>
        </p:blipFill>
        <p:spPr bwMode="auto">
          <a:xfrm>
            <a:off x="4419600" y="0"/>
            <a:ext cx="4724400" cy="3276600"/>
          </a:xfrm>
          <a:prstGeom prst="rect">
            <a:avLst/>
          </a:prstGeom>
          <a:noFill/>
        </p:spPr>
      </p:pic>
      <p:sp>
        <p:nvSpPr>
          <p:cNvPr id="4" name="Rectangle 3"/>
          <p:cNvSpPr/>
          <p:nvPr/>
        </p:nvSpPr>
        <p:spPr>
          <a:xfrm>
            <a:off x="0" y="2819400"/>
            <a:ext cx="3352800" cy="584775"/>
          </a:xfrm>
          <a:prstGeom prst="rect">
            <a:avLst/>
          </a:prstGeom>
        </p:spPr>
        <p:txBody>
          <a:bodyPr wrap="square">
            <a:spAutoFit/>
          </a:bodyPr>
          <a:lstStyle/>
          <a:p>
            <a:r>
              <a:rPr lang="en-US" sz="3200" b="1" dirty="0" smtClean="0">
                <a:latin typeface="Times New Roman" pitchFamily="18" charset="0"/>
                <a:cs typeface="Times New Roman" pitchFamily="18" charset="0"/>
              </a:rPr>
              <a:t>Turtles</a:t>
            </a:r>
            <a:endParaRPr lang="en-US" dirty="0"/>
          </a:p>
        </p:txBody>
      </p:sp>
      <p:sp>
        <p:nvSpPr>
          <p:cNvPr id="5" name="Rectangle 4"/>
          <p:cNvSpPr/>
          <p:nvPr/>
        </p:nvSpPr>
        <p:spPr>
          <a:xfrm>
            <a:off x="7536701" y="3200400"/>
            <a:ext cx="1607299" cy="584775"/>
          </a:xfrm>
          <a:prstGeom prst="rect">
            <a:avLst/>
          </a:prstGeom>
        </p:spPr>
        <p:txBody>
          <a:bodyPr wrap="none">
            <a:spAutoFit/>
          </a:bodyPr>
          <a:lstStyle/>
          <a:p>
            <a:r>
              <a:rPr lang="en-US" sz="3200" b="1" dirty="0" smtClean="0">
                <a:latin typeface="Times New Roman" pitchFamily="18" charset="0"/>
                <a:cs typeface="Times New Roman" pitchFamily="18" charset="0"/>
              </a:rPr>
              <a:t>Tortoise</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229600" cy="4525963"/>
          </a:xfrm>
        </p:spPr>
        <p:txBody>
          <a:bodyPr>
            <a:normAutofit/>
          </a:bodyPr>
          <a:lstStyle/>
          <a:p>
            <a:pPr>
              <a:buFont typeface="Wingdings" pitchFamily="2" charset="2"/>
              <a:buChar char="Ø"/>
            </a:pPr>
            <a:r>
              <a:rPr lang="en-US" sz="2800" dirty="0" smtClean="0">
                <a:latin typeface="+mj-lt"/>
              </a:rPr>
              <a:t> </a:t>
            </a:r>
            <a:r>
              <a:rPr lang="en-US" sz="2800" b="1" dirty="0" smtClean="0">
                <a:latin typeface="Times New Roman" pitchFamily="18" charset="0"/>
                <a:cs typeface="Times New Roman" pitchFamily="18" charset="0"/>
              </a:rPr>
              <a:t>It includes Ceylon, Small Indian Peninsula.</a:t>
            </a:r>
          </a:p>
          <a:p>
            <a:pPr>
              <a:buNone/>
            </a:pPr>
            <a:r>
              <a:rPr lang="en-US" sz="2800" b="1" dirty="0" smtClean="0">
                <a:latin typeface="Times New Roman" pitchFamily="18" charset="0"/>
                <a:cs typeface="Times New Roman" pitchFamily="18" charset="0"/>
              </a:rPr>
              <a:t>                                              (Southern India </a:t>
            </a:r>
            <a:r>
              <a:rPr lang="en-US" sz="2800" dirty="0" smtClean="0">
                <a:latin typeface="Times New Roman" pitchFamily="18" charset="0"/>
                <a:cs typeface="Times New Roman" pitchFamily="18" charset="0"/>
              </a:rPr>
              <a:t>)</a:t>
            </a:r>
          </a:p>
        </p:txBody>
      </p:sp>
      <p:sp>
        <p:nvSpPr>
          <p:cNvPr id="2" name="Title 1"/>
          <p:cNvSpPr>
            <a:spLocks noGrp="1"/>
          </p:cNvSpPr>
          <p:nvPr>
            <p:ph type="title"/>
          </p:nvPr>
        </p:nvSpPr>
        <p:spPr>
          <a:xfrm>
            <a:off x="609600" y="685800"/>
            <a:ext cx="8229600" cy="457200"/>
          </a:xfrm>
        </p:spPr>
        <p:txBody>
          <a:bodyPr>
            <a:noAutofit/>
          </a:bodyPr>
          <a:lstStyle/>
          <a:p>
            <a:r>
              <a:rPr lang="en-US" sz="3600" u="sng" dirty="0" smtClean="0"/>
              <a:t/>
            </a:r>
            <a:br>
              <a:rPr lang="en-US" sz="3600" u="sng" dirty="0" smtClean="0"/>
            </a:br>
            <a:r>
              <a:rPr lang="en-US" sz="3600" b="1" dirty="0" smtClean="0">
                <a:solidFill>
                  <a:schemeClr val="bg2">
                    <a:lumMod val="50000"/>
                  </a:schemeClr>
                </a:solidFill>
              </a:rPr>
              <a:t>3</a:t>
            </a:r>
            <a:r>
              <a:rPr lang="en-US" sz="3600" b="1" dirty="0" smtClean="0">
                <a:latin typeface="Times New Roman" pitchFamily="18" charset="0"/>
                <a:cs typeface="Times New Roman" pitchFamily="18" charset="0"/>
              </a:rPr>
              <a:t>. </a:t>
            </a:r>
            <a:r>
              <a:rPr lang="en-US" sz="3600" b="1" dirty="0" smtClean="0">
                <a:solidFill>
                  <a:schemeClr val="bg2">
                    <a:lumMod val="50000"/>
                  </a:schemeClr>
                </a:solidFill>
                <a:latin typeface="Times New Roman" pitchFamily="18" charset="0"/>
                <a:cs typeface="Times New Roman" pitchFamily="18" charset="0"/>
              </a:rPr>
              <a:t>Ceylon sub-region</a:t>
            </a:r>
            <a:endParaRPr lang="en-US" sz="3600" dirty="0">
              <a:solidFill>
                <a:schemeClr val="bg2">
                  <a:lumMod val="50000"/>
                </a:schemeClr>
              </a:solidFill>
              <a:latin typeface="Times New Roman" pitchFamily="18" charset="0"/>
              <a:cs typeface="Times New Roman" pitchFamily="18" charset="0"/>
            </a:endParaRPr>
          </a:p>
        </p:txBody>
      </p:sp>
      <p:pic>
        <p:nvPicPr>
          <p:cNvPr id="254978" name="Picture 2" descr="C:\Documents and Settings\xyz\My Documents\My Pictures\CA2B492R.jpg"/>
          <p:cNvPicPr>
            <a:picLocks noChangeAspect="1" noChangeArrowheads="1"/>
          </p:cNvPicPr>
          <p:nvPr/>
        </p:nvPicPr>
        <p:blipFill>
          <a:blip r:embed="rId3"/>
          <a:srcRect/>
          <a:stretch>
            <a:fillRect/>
          </a:stretch>
        </p:blipFill>
        <p:spPr bwMode="auto">
          <a:xfrm>
            <a:off x="0" y="2743200"/>
            <a:ext cx="4648200" cy="4114800"/>
          </a:xfrm>
          <a:prstGeom prst="rect">
            <a:avLst/>
          </a:prstGeom>
          <a:noFill/>
        </p:spPr>
      </p:pic>
      <p:pic>
        <p:nvPicPr>
          <p:cNvPr id="256002" name="Picture 2" descr="C:\Documents and Settings\abc\My Documents\My Pictures\map of srilanka.gif"/>
          <p:cNvPicPr>
            <a:picLocks noChangeAspect="1" noChangeArrowheads="1"/>
          </p:cNvPicPr>
          <p:nvPr/>
        </p:nvPicPr>
        <p:blipFill>
          <a:blip r:embed="rId4"/>
          <a:srcRect/>
          <a:stretch>
            <a:fillRect/>
          </a:stretch>
        </p:blipFill>
        <p:spPr bwMode="auto">
          <a:xfrm>
            <a:off x="4648200" y="2743200"/>
            <a:ext cx="4495800" cy="4114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C:\Documents and Settings\abc\My Documents\My Pictures\map_of_sri-lanka.jpg"/>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04800"/>
            <a:ext cx="8458200" cy="5943600"/>
          </a:xfrm>
        </p:spPr>
        <p:txBody>
          <a:bodyPr>
            <a:normAutofit fontScale="85000" lnSpcReduction="20000"/>
          </a:bodyPr>
          <a:lstStyle/>
          <a:p>
            <a:pPr>
              <a:buNone/>
            </a:pPr>
            <a:r>
              <a:rPr lang="en-US" sz="3600" b="1" dirty="0" smtClean="0">
                <a:solidFill>
                  <a:srgbClr val="00B0F0"/>
                </a:solidFill>
                <a:latin typeface="Times New Roman" pitchFamily="18" charset="0"/>
                <a:cs typeface="Times New Roman" pitchFamily="18" charset="0"/>
              </a:rPr>
              <a:t> CLIMATE:</a:t>
            </a:r>
          </a:p>
          <a:p>
            <a:pPr>
              <a:buNone/>
            </a:pPr>
            <a:r>
              <a:rPr lang="en-US" sz="3600" b="1" dirty="0" smtClean="0">
                <a:solidFill>
                  <a:srgbClr val="00B0F0"/>
                </a:solidFill>
                <a:latin typeface="Times New Roman" pitchFamily="18" charset="0"/>
                <a:cs typeface="Times New Roman" pitchFamily="18" charset="0"/>
              </a:rPr>
              <a:t>                          </a:t>
            </a:r>
            <a:r>
              <a:rPr lang="en-US" sz="3300" b="1" dirty="0" smtClean="0">
                <a:latin typeface="Times New Roman" pitchFamily="18" charset="0"/>
                <a:cs typeface="Times New Roman" pitchFamily="18" charset="0"/>
              </a:rPr>
              <a:t>Mainly Tropical </a:t>
            </a:r>
          </a:p>
          <a:p>
            <a:pPr>
              <a:buNone/>
            </a:pPr>
            <a:r>
              <a:rPr lang="en-US" sz="3600" b="1" dirty="0" smtClean="0">
                <a:latin typeface="Times New Roman" pitchFamily="18" charset="0"/>
                <a:cs typeface="Times New Roman" pitchFamily="18" charset="0"/>
              </a:rPr>
              <a:t> </a:t>
            </a:r>
          </a:p>
          <a:p>
            <a:pPr algn="just">
              <a:buNone/>
            </a:pPr>
            <a:r>
              <a:rPr lang="en-US" sz="3600" b="1" dirty="0" smtClean="0">
                <a:solidFill>
                  <a:srgbClr val="00B0F0"/>
                </a:solidFill>
                <a:latin typeface="Times New Roman" pitchFamily="18" charset="0"/>
                <a:cs typeface="Times New Roman" pitchFamily="18" charset="0"/>
              </a:rPr>
              <a:t>Average temperature :</a:t>
            </a:r>
          </a:p>
          <a:p>
            <a:pPr algn="just">
              <a:buNone/>
            </a:pPr>
            <a:r>
              <a:rPr lang="en-US" sz="2800" b="1" dirty="0" smtClean="0">
                <a:latin typeface="+mj-lt"/>
              </a:rPr>
              <a:t>                          </a:t>
            </a:r>
            <a:r>
              <a:rPr lang="en-US" sz="2800" b="1" dirty="0" smtClean="0">
                <a:latin typeface="Times New Roman" pitchFamily="18" charset="0"/>
                <a:cs typeface="Times New Roman" pitchFamily="18" charset="0"/>
              </a:rPr>
              <a:t>30°C</a:t>
            </a:r>
          </a:p>
          <a:p>
            <a:pPr algn="just">
              <a:buNone/>
            </a:pPr>
            <a:r>
              <a:rPr lang="en-US" sz="3600" dirty="0" smtClean="0">
                <a:latin typeface="+mj-lt"/>
              </a:rPr>
              <a:t> </a:t>
            </a:r>
            <a:r>
              <a:rPr lang="en-US" sz="3600" b="1" dirty="0" smtClean="0">
                <a:solidFill>
                  <a:srgbClr val="00B0F0"/>
                </a:solidFill>
                <a:latin typeface="Times New Roman" pitchFamily="18" charset="0"/>
                <a:cs typeface="Times New Roman" pitchFamily="18" charset="0"/>
              </a:rPr>
              <a:t>Relative humidity: </a:t>
            </a:r>
          </a:p>
          <a:p>
            <a:pPr algn="just">
              <a:buNone/>
            </a:pPr>
            <a:r>
              <a:rPr lang="en-US" sz="2800" b="1" dirty="0" smtClean="0">
                <a:latin typeface="Times New Roman" pitchFamily="18" charset="0"/>
                <a:cs typeface="Times New Roman" pitchFamily="18" charset="0"/>
              </a:rPr>
              <a:t>                                  87% </a:t>
            </a:r>
          </a:p>
          <a:p>
            <a:pPr algn="just">
              <a:buNone/>
            </a:pPr>
            <a:r>
              <a:rPr lang="en-US" sz="4000" b="1" dirty="0" smtClean="0">
                <a:latin typeface="+mj-lt"/>
              </a:rPr>
              <a:t> </a:t>
            </a:r>
            <a:r>
              <a:rPr lang="en-US" sz="3600" b="1" dirty="0" smtClean="0">
                <a:solidFill>
                  <a:srgbClr val="00B0F0"/>
                </a:solidFill>
                <a:latin typeface="Times New Roman" pitchFamily="18" charset="0"/>
                <a:cs typeface="Times New Roman" pitchFamily="18" charset="0"/>
              </a:rPr>
              <a:t>Rain fall</a:t>
            </a:r>
            <a:r>
              <a:rPr lang="en-US" sz="4000" b="1" dirty="0" smtClean="0">
                <a:solidFill>
                  <a:srgbClr val="00B0F0"/>
                </a:solidFill>
                <a:latin typeface="Times New Roman" pitchFamily="18" charset="0"/>
                <a:cs typeface="Times New Roman" pitchFamily="18" charset="0"/>
              </a:rPr>
              <a:t>:</a:t>
            </a:r>
          </a:p>
          <a:p>
            <a:pPr algn="just">
              <a:buNone/>
            </a:pPr>
            <a:r>
              <a:rPr lang="en-US" sz="3000" dirty="0" smtClean="0">
                <a:latin typeface="Times New Roman" pitchFamily="18" charset="0"/>
                <a:cs typeface="Times New Roman" pitchFamily="18" charset="0"/>
              </a:rPr>
              <a:t>          </a:t>
            </a:r>
            <a:r>
              <a:rPr lang="en-US" sz="3000" b="1" dirty="0" smtClean="0">
                <a:latin typeface="Times New Roman" pitchFamily="18" charset="0"/>
                <a:cs typeface="Times New Roman" pitchFamily="18" charset="0"/>
              </a:rPr>
              <a:t>Total average rainfall is 2.423 mm. </a:t>
            </a:r>
          </a:p>
          <a:p>
            <a:pPr algn="just">
              <a:buNone/>
            </a:pPr>
            <a:r>
              <a:rPr lang="en-US" sz="3000" b="1" dirty="0" smtClean="0">
                <a:latin typeface="Times New Roman" pitchFamily="18" charset="0"/>
                <a:cs typeface="Times New Roman" pitchFamily="18" charset="0"/>
              </a:rPr>
              <a:t>                 (Through out the year)</a:t>
            </a:r>
          </a:p>
          <a:p>
            <a:pPr algn="just">
              <a:buNone/>
            </a:pPr>
            <a:r>
              <a:rPr lang="en-US" sz="3000" b="1" dirty="0" smtClean="0">
                <a:latin typeface="Times New Roman" pitchFamily="18" charset="0"/>
                <a:cs typeface="Times New Roman" pitchFamily="18" charset="0"/>
              </a:rPr>
              <a:t>          Heavier at mountain ranges :</a:t>
            </a:r>
          </a:p>
          <a:p>
            <a:pPr algn="just">
              <a:buNone/>
            </a:pPr>
            <a:r>
              <a:rPr lang="en-US" sz="3000" b="1" dirty="0" smtClean="0">
                <a:latin typeface="Times New Roman" pitchFamily="18" charset="0"/>
                <a:cs typeface="Times New Roman" pitchFamily="18" charset="0"/>
              </a:rPr>
              <a:t>                  (5.000 mm per year)</a:t>
            </a:r>
          </a:p>
          <a:p>
            <a:pPr algn="just">
              <a:buNone/>
            </a:pPr>
            <a:r>
              <a:rPr lang="en-US" sz="3000" b="1" dirty="0" smtClean="0">
                <a:latin typeface="Times New Roman" pitchFamily="18" charset="0"/>
                <a:cs typeface="Times New Roman" pitchFamily="18" charset="0"/>
              </a:rPr>
              <a:t>          In north east part :</a:t>
            </a:r>
          </a:p>
          <a:p>
            <a:pPr algn="just">
              <a:buNone/>
            </a:pPr>
            <a:r>
              <a:rPr lang="en-US" sz="3000" b="1" dirty="0" smtClean="0">
                <a:latin typeface="Times New Roman" pitchFamily="18" charset="0"/>
                <a:cs typeface="Times New Roman" pitchFamily="18" charset="0"/>
              </a:rPr>
              <a:t>                  Less (3.000 mm per year)</a:t>
            </a:r>
          </a:p>
          <a:p>
            <a:pPr algn="just"/>
            <a:endParaRPr lang="en-US" dirty="0" smtClean="0">
              <a:latin typeface="+mj-lt"/>
            </a:endParaRPr>
          </a:p>
          <a:p>
            <a:pPr algn="just"/>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924800" cy="4389120"/>
          </a:xfrm>
        </p:spPr>
        <p:txBody>
          <a:bodyPr>
            <a:noAutofit/>
          </a:bodyPr>
          <a:lstStyle/>
          <a:p>
            <a:pPr algn="just"/>
            <a:r>
              <a:rPr lang="en-US" sz="2800" b="1" dirty="0" smtClean="0">
                <a:latin typeface="Times New Roman" pitchFamily="18" charset="0"/>
                <a:cs typeface="Times New Roman" pitchFamily="18" charset="0"/>
              </a:rPr>
              <a:t>The Climate of Ceylon is mainly tropical</a:t>
            </a:r>
          </a:p>
          <a:p>
            <a:pPr algn="just"/>
            <a:r>
              <a:rPr lang="en-US" sz="2800" b="1" dirty="0" smtClean="0">
                <a:latin typeface="Times New Roman" pitchFamily="18" charset="0"/>
                <a:cs typeface="Times New Roman" pitchFamily="18" charset="0"/>
              </a:rPr>
              <a:t>Ceylon is situated near the equator, the climate is generally hot and humid. </a:t>
            </a:r>
          </a:p>
          <a:p>
            <a:pPr algn="just"/>
            <a:r>
              <a:rPr lang="en-US" sz="2800" b="1" dirty="0" smtClean="0">
                <a:latin typeface="Times New Roman" pitchFamily="18" charset="0"/>
                <a:cs typeface="Times New Roman" pitchFamily="18" charset="0"/>
              </a:rPr>
              <a:t>The hill and mountain areas however are cool and the humidity is relatively lower in lower lands</a:t>
            </a:r>
          </a:p>
          <a:p>
            <a:pPr algn="just"/>
            <a:r>
              <a:rPr lang="en-US" sz="2800" b="1" dirty="0" smtClean="0">
                <a:latin typeface="Times New Roman" pitchFamily="18" charset="0"/>
                <a:cs typeface="Times New Roman" pitchFamily="18" charset="0"/>
              </a:rPr>
              <a:t>The average annual temperature is about 32°C  in the lowlands and about 21°C  in the higher mountainous regions</a:t>
            </a:r>
            <a:endParaRPr lang="en-US" sz="2800" b="1" dirty="0">
              <a:latin typeface="Times New Roman" pitchFamily="18" charset="0"/>
              <a:cs typeface="Times New Roman" pitchFamily="18" charset="0"/>
            </a:endParaRPr>
          </a:p>
        </p:txBody>
      </p:sp>
      <p:sp>
        <p:nvSpPr>
          <p:cNvPr id="2" name="Title 1"/>
          <p:cNvSpPr>
            <a:spLocks noGrp="1"/>
          </p:cNvSpPr>
          <p:nvPr>
            <p:ph type="title"/>
          </p:nvPr>
        </p:nvSpPr>
        <p:spPr>
          <a:xfrm>
            <a:off x="2667000" y="685800"/>
            <a:ext cx="5257800" cy="685800"/>
          </a:xfrm>
        </p:spPr>
        <p:txBody>
          <a:bodyPr>
            <a:noAutofit/>
          </a:bodyPr>
          <a:lstStyle/>
          <a:p>
            <a:r>
              <a:rPr lang="en-US" sz="4400" dirty="0" smtClean="0">
                <a:solidFill>
                  <a:schemeClr val="bg2">
                    <a:lumMod val="50000"/>
                  </a:schemeClr>
                </a:solidFill>
                <a:latin typeface="Times New Roman" pitchFamily="18" charset="0"/>
                <a:cs typeface="Times New Roman" pitchFamily="18" charset="0"/>
              </a:rPr>
              <a:t>Climate</a:t>
            </a:r>
            <a:endParaRPr lang="en-US" sz="4400"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8229600" cy="5473891"/>
          </a:xfrm>
        </p:spPr>
        <p:txBody>
          <a:bodyPr/>
          <a:lstStyle/>
          <a:p>
            <a:pPr algn="just"/>
            <a:r>
              <a:rPr lang="en-US" sz="2800" b="1" dirty="0" smtClean="0">
                <a:latin typeface="Times New Roman" pitchFamily="18" charset="0"/>
                <a:cs typeface="Times New Roman" pitchFamily="18" charset="0"/>
              </a:rPr>
              <a:t>The mountains and the southwestern part of the country, known as the </a:t>
            </a:r>
            <a:r>
              <a:rPr lang="en-US" sz="2800" b="1" dirty="0" smtClean="0">
                <a:solidFill>
                  <a:schemeClr val="bg2">
                    <a:lumMod val="50000"/>
                  </a:schemeClr>
                </a:solidFill>
                <a:latin typeface="Times New Roman" pitchFamily="18" charset="0"/>
                <a:cs typeface="Times New Roman" pitchFamily="18" charset="0"/>
              </a:rPr>
              <a:t>wet zone </a:t>
            </a:r>
          </a:p>
          <a:p>
            <a:pPr algn="just"/>
            <a:r>
              <a:rPr lang="en-US" sz="2800" b="1" dirty="0" smtClean="0">
                <a:latin typeface="Times New Roman" pitchFamily="18" charset="0"/>
                <a:cs typeface="Times New Roman" pitchFamily="18" charset="0"/>
              </a:rPr>
              <a:t>Most of the southeast, east, and northern parts of the country comprise the </a:t>
            </a:r>
            <a:r>
              <a:rPr lang="en-US" sz="2800" b="1" dirty="0" smtClean="0">
                <a:solidFill>
                  <a:schemeClr val="bg2">
                    <a:lumMod val="50000"/>
                  </a:schemeClr>
                </a:solidFill>
                <a:latin typeface="Times New Roman" pitchFamily="18" charset="0"/>
                <a:cs typeface="Times New Roman" pitchFamily="18" charset="0"/>
              </a:rPr>
              <a:t>dry zone</a:t>
            </a:r>
          </a:p>
          <a:p>
            <a:pPr algn="just"/>
            <a:r>
              <a:rPr lang="en-US" sz="3200" b="1" dirty="0" smtClean="0">
                <a:solidFill>
                  <a:schemeClr val="bg2">
                    <a:lumMod val="50000"/>
                  </a:schemeClr>
                </a:solidFill>
                <a:latin typeface="Times New Roman" pitchFamily="18" charset="0"/>
                <a:cs typeface="Times New Roman" pitchFamily="18" charset="0"/>
              </a:rPr>
              <a:t>RAIN FALL</a:t>
            </a:r>
          </a:p>
          <a:p>
            <a:pPr algn="just">
              <a:buNone/>
            </a:pPr>
            <a:r>
              <a:rPr lang="en-US" sz="2800" b="1" dirty="0" smtClean="0">
                <a:solidFill>
                  <a:schemeClr val="bg2">
                    <a:lumMod val="50000"/>
                  </a:schemeClr>
                </a:solidFill>
                <a:latin typeface="Times New Roman" pitchFamily="18" charset="0"/>
                <a:cs typeface="Times New Roman" pitchFamily="18" charset="0"/>
              </a:rPr>
              <a:t>Dry zone :</a:t>
            </a:r>
          </a:p>
          <a:p>
            <a:pPr algn="just">
              <a:buNone/>
            </a:pPr>
            <a:r>
              <a:rPr lang="en-US" sz="2800" b="1" dirty="0" smtClean="0">
                <a:latin typeface="Times New Roman" pitchFamily="18" charset="0"/>
                <a:cs typeface="Times New Roman" pitchFamily="18" charset="0"/>
              </a:rPr>
              <a:t>           between 1200 and 1900 mm of rain annually.</a:t>
            </a:r>
          </a:p>
          <a:p>
            <a:pPr algn="just">
              <a:buNone/>
            </a:pPr>
            <a:r>
              <a:rPr lang="en-US" sz="2800" b="1" dirty="0" smtClean="0">
                <a:solidFill>
                  <a:schemeClr val="bg2">
                    <a:lumMod val="50000"/>
                  </a:schemeClr>
                </a:solidFill>
                <a:latin typeface="Times New Roman" pitchFamily="18" charset="0"/>
                <a:cs typeface="Times New Roman" pitchFamily="18" charset="0"/>
              </a:rPr>
              <a:t>wet zone </a:t>
            </a:r>
            <a:r>
              <a:rPr lang="en-US" sz="3600" b="1" dirty="0" smtClean="0">
                <a:solidFill>
                  <a:schemeClr val="bg2">
                    <a:lumMod val="50000"/>
                  </a:schemeClr>
                </a:solidFill>
                <a:latin typeface="Times New Roman" pitchFamily="18" charset="0"/>
                <a:cs typeface="Times New Roman" pitchFamily="18" charset="0"/>
              </a:rPr>
              <a:t>:</a:t>
            </a:r>
          </a:p>
          <a:p>
            <a:pPr algn="just">
              <a:buNone/>
            </a:pPr>
            <a:r>
              <a:rPr lang="en-US" sz="2800" b="1" dirty="0" smtClean="0">
                <a:latin typeface="Times New Roman" pitchFamily="18" charset="0"/>
                <a:cs typeface="Times New Roman" pitchFamily="18" charset="0"/>
              </a:rPr>
              <a:t>           an annual average of 2500 millimeters . </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33600"/>
            <a:ext cx="7696200" cy="3962400"/>
          </a:xfrm>
        </p:spPr>
        <p:txBody>
          <a:bodyPr/>
          <a:lstStyle/>
          <a:p>
            <a:pPr algn="just"/>
            <a:r>
              <a:rPr lang="en-US" sz="3200" b="1" dirty="0" smtClean="0">
                <a:latin typeface="Times New Roman" pitchFamily="18" charset="0"/>
                <a:cs typeface="Times New Roman" pitchFamily="18" charset="0"/>
              </a:rPr>
              <a:t>About 450 species of birds, nearly 250 are resident and 23 are endemic of which the majority are found in the lowland  zone and the rainforests of the hill country and others are migrator</a:t>
            </a:r>
            <a:r>
              <a:rPr lang="en-US" sz="3200" dirty="0" smtClean="0">
                <a:latin typeface="Times New Roman" pitchFamily="18" charset="0"/>
                <a:cs typeface="Times New Roman" pitchFamily="18" charset="0"/>
              </a:rPr>
              <a:t>y</a:t>
            </a:r>
            <a:endParaRPr lang="en-US" sz="3200" b="1" dirty="0" smtClean="0">
              <a:latin typeface="Times New Roman" pitchFamily="18" charset="0"/>
              <a:cs typeface="Times New Roman" pitchFamily="18" charset="0"/>
            </a:endParaRPr>
          </a:p>
          <a:p>
            <a:endParaRPr lang="en-US" dirty="0"/>
          </a:p>
        </p:txBody>
      </p:sp>
      <p:sp>
        <p:nvSpPr>
          <p:cNvPr id="2" name="Title 1"/>
          <p:cNvSpPr>
            <a:spLocks noGrp="1"/>
          </p:cNvSpPr>
          <p:nvPr>
            <p:ph type="title"/>
          </p:nvPr>
        </p:nvSpPr>
        <p:spPr>
          <a:xfrm>
            <a:off x="0" y="609600"/>
            <a:ext cx="8229600" cy="1143000"/>
          </a:xfrm>
        </p:spPr>
        <p:txBody>
          <a:bodyPr/>
          <a:lstStyle/>
          <a:p>
            <a:r>
              <a:rPr lang="en-US" b="1" dirty="0" smtClean="0"/>
              <a:t>                      </a:t>
            </a:r>
            <a:r>
              <a:rPr lang="en-US" sz="5400" b="1" dirty="0" smtClean="0">
                <a:solidFill>
                  <a:schemeClr val="bg2">
                    <a:lumMod val="50000"/>
                  </a:schemeClr>
                </a:solidFill>
                <a:latin typeface="Times New Roman" pitchFamily="18" charset="0"/>
                <a:cs typeface="Times New Roman" pitchFamily="18" charset="0"/>
              </a:rPr>
              <a:t>Birds</a:t>
            </a:r>
            <a:endParaRPr lang="en-US" sz="5400" b="1"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4191000" cy="1143000"/>
          </a:xfrm>
        </p:spPr>
        <p:txBody>
          <a:bodyPr/>
          <a:lstStyle/>
          <a:p>
            <a:r>
              <a:rPr lang="en-US" dirty="0" smtClean="0">
                <a:solidFill>
                  <a:schemeClr val="bg2">
                    <a:lumMod val="50000"/>
                  </a:schemeClr>
                </a:solidFill>
              </a:rPr>
              <a:t>ENDEMIC</a:t>
            </a:r>
            <a:endParaRPr lang="en-US" dirty="0">
              <a:solidFill>
                <a:schemeClr val="bg2">
                  <a:lumMod val="50000"/>
                </a:schemeClr>
              </a:solidFill>
            </a:endParaRPr>
          </a:p>
        </p:txBody>
      </p:sp>
      <p:pic>
        <p:nvPicPr>
          <p:cNvPr id="312322" name="Picture 2" descr="C:\Documents and Settings\abc\My Documents\My Pictures\220px-Flickr_-_Rainbirder_-_Ceylon_Whistling-thrush_%28Myophonus_blighi%29.jpg"/>
          <p:cNvPicPr>
            <a:picLocks noGrp="1" noChangeAspect="1" noChangeArrowheads="1"/>
          </p:cNvPicPr>
          <p:nvPr>
            <p:ph idx="1"/>
          </p:nvPr>
        </p:nvPicPr>
        <p:blipFill>
          <a:blip r:embed="rId3"/>
          <a:srcRect/>
          <a:stretch>
            <a:fillRect/>
          </a:stretch>
        </p:blipFill>
        <p:spPr bwMode="auto">
          <a:xfrm>
            <a:off x="0" y="2209801"/>
            <a:ext cx="4724400" cy="4648200"/>
          </a:xfrm>
          <a:prstGeom prst="rect">
            <a:avLst/>
          </a:prstGeom>
          <a:noFill/>
        </p:spPr>
      </p:pic>
      <p:sp>
        <p:nvSpPr>
          <p:cNvPr id="5" name="Rectangle 4"/>
          <p:cNvSpPr/>
          <p:nvPr/>
        </p:nvSpPr>
        <p:spPr>
          <a:xfrm>
            <a:off x="762000" y="1600200"/>
            <a:ext cx="2821606" cy="523220"/>
          </a:xfrm>
          <a:prstGeom prst="rect">
            <a:avLst/>
          </a:prstGeom>
        </p:spPr>
        <p:txBody>
          <a:bodyPr wrap="none">
            <a:spAutoFit/>
          </a:bodyPr>
          <a:lstStyle/>
          <a:p>
            <a:r>
              <a:rPr lang="en-US" sz="2800" b="1" dirty="0" smtClean="0">
                <a:latin typeface="Times New Roman" pitchFamily="18" charset="0"/>
                <a:cs typeface="Times New Roman" pitchFamily="18" charset="0"/>
              </a:rPr>
              <a:t>Whistling-thrush</a:t>
            </a:r>
            <a:endParaRPr lang="en-US" sz="2800" dirty="0">
              <a:latin typeface="Times New Roman" pitchFamily="18" charset="0"/>
              <a:cs typeface="Times New Roman" pitchFamily="18" charset="0"/>
            </a:endParaRPr>
          </a:p>
        </p:txBody>
      </p:sp>
      <p:pic>
        <p:nvPicPr>
          <p:cNvPr id="312323" name="Picture 3" descr="C:\Documents and Settings\abc\My Documents\My Pictures\220px-Flickr_-_Rainbirder_-_Ceylon_Junglefowl_%28Gallus_lafayetii%29_female.jpg"/>
          <p:cNvPicPr>
            <a:picLocks noChangeAspect="1" noChangeArrowheads="1"/>
          </p:cNvPicPr>
          <p:nvPr/>
        </p:nvPicPr>
        <p:blipFill>
          <a:blip r:embed="rId4"/>
          <a:srcRect/>
          <a:stretch>
            <a:fillRect/>
          </a:stretch>
        </p:blipFill>
        <p:spPr bwMode="auto">
          <a:xfrm>
            <a:off x="4876800" y="0"/>
            <a:ext cx="4267200" cy="4944918"/>
          </a:xfrm>
          <a:prstGeom prst="rect">
            <a:avLst/>
          </a:prstGeom>
          <a:noFill/>
        </p:spPr>
      </p:pic>
      <p:sp>
        <p:nvSpPr>
          <p:cNvPr id="7" name="Rectangle 6"/>
          <p:cNvSpPr/>
          <p:nvPr/>
        </p:nvSpPr>
        <p:spPr>
          <a:xfrm>
            <a:off x="5410200" y="5181600"/>
            <a:ext cx="1981633" cy="523220"/>
          </a:xfrm>
          <a:prstGeom prst="rect">
            <a:avLst/>
          </a:prstGeom>
        </p:spPr>
        <p:txBody>
          <a:bodyPr wrap="none">
            <a:spAutoFit/>
          </a:bodyPr>
          <a:lstStyle/>
          <a:p>
            <a:r>
              <a:rPr lang="en-US" sz="2800" b="1" dirty="0" smtClean="0">
                <a:latin typeface="Times New Roman" pitchFamily="18" charset="0"/>
                <a:cs typeface="Times New Roman" pitchFamily="18" charset="0"/>
              </a:rPr>
              <a:t> jungle fowl</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0"/>
            <a:ext cx="7848600" cy="6019800"/>
          </a:xfrm>
        </p:spPr>
        <p:txBody>
          <a:bodyPr>
            <a:normAutofit fontScale="92500" lnSpcReduction="10000"/>
          </a:bodyPr>
          <a:lstStyle/>
          <a:p>
            <a:pPr>
              <a:buNone/>
            </a:pPr>
            <a:r>
              <a:rPr lang="en-US" sz="6700" b="1" dirty="0" smtClean="0">
                <a:solidFill>
                  <a:srgbClr val="00B0F0"/>
                </a:solidFill>
                <a:latin typeface="Times New Roman" pitchFamily="18" charset="0"/>
                <a:cs typeface="Times New Roman" pitchFamily="18" charset="0"/>
              </a:rPr>
              <a:t>          </a:t>
            </a:r>
            <a:r>
              <a:rPr lang="en-US" sz="3900" b="1" dirty="0" smtClean="0">
                <a:solidFill>
                  <a:srgbClr val="00B0F0"/>
                </a:solidFill>
                <a:latin typeface="Times New Roman" pitchFamily="18" charset="0"/>
                <a:cs typeface="Times New Roman" pitchFamily="18" charset="0"/>
              </a:rPr>
              <a:t>Mammal</a:t>
            </a:r>
          </a:p>
          <a:p>
            <a:pPr>
              <a:buNone/>
            </a:pPr>
            <a:endParaRPr lang="en-US" sz="4500" dirty="0" smtClean="0">
              <a:latin typeface="Times New Roman" pitchFamily="18" charset="0"/>
              <a:cs typeface="Times New Roman" pitchFamily="18" charset="0"/>
            </a:endParaRPr>
          </a:p>
          <a:p>
            <a:pPr algn="just">
              <a:buFont typeface="Wingdings" pitchFamily="2" charset="2"/>
              <a:buChar char="Ø"/>
            </a:pPr>
            <a:r>
              <a:rPr lang="en-US" sz="3300" b="1" dirty="0" smtClean="0">
                <a:latin typeface="Times New Roman" pitchFamily="18" charset="0"/>
                <a:cs typeface="Times New Roman" pitchFamily="18" charset="0"/>
              </a:rPr>
              <a:t>113 mammal species </a:t>
            </a:r>
          </a:p>
          <a:p>
            <a:pPr algn="just">
              <a:buFont typeface="Wingdings" pitchFamily="2" charset="2"/>
              <a:buChar char="Ø"/>
            </a:pPr>
            <a:r>
              <a:rPr lang="en-US" sz="3300" b="1" dirty="0" smtClean="0">
                <a:latin typeface="Times New Roman" pitchFamily="18" charset="0"/>
                <a:cs typeface="Times New Roman" pitchFamily="18" charset="0"/>
              </a:rPr>
              <a:t>One is critically endangered</a:t>
            </a:r>
          </a:p>
          <a:p>
            <a:pPr algn="just">
              <a:buFont typeface="Wingdings" pitchFamily="2" charset="2"/>
              <a:buChar char="Ø"/>
            </a:pPr>
            <a:r>
              <a:rPr lang="en-US" sz="3300" b="1" dirty="0" smtClean="0">
                <a:latin typeface="Times New Roman" pitchFamily="18" charset="0"/>
                <a:cs typeface="Times New Roman" pitchFamily="18" charset="0"/>
              </a:rPr>
              <a:t>10 are endangered</a:t>
            </a:r>
          </a:p>
          <a:p>
            <a:pPr algn="just">
              <a:buFont typeface="Wingdings" pitchFamily="2" charset="2"/>
              <a:buChar char="Ø"/>
            </a:pPr>
            <a:r>
              <a:rPr lang="en-US" sz="3300" b="1" dirty="0" smtClean="0">
                <a:latin typeface="Times New Roman" pitchFamily="18" charset="0"/>
                <a:cs typeface="Times New Roman" pitchFamily="18" charset="0"/>
              </a:rPr>
              <a:t>10 are vulnerable</a:t>
            </a:r>
          </a:p>
          <a:p>
            <a:pPr algn="just">
              <a:buFont typeface="Wingdings" pitchFamily="2" charset="2"/>
              <a:buChar char="Ø"/>
            </a:pPr>
            <a:r>
              <a:rPr lang="en-US" sz="3300" b="1" dirty="0" smtClean="0">
                <a:latin typeface="Times New Roman" pitchFamily="18" charset="0"/>
                <a:cs typeface="Times New Roman" pitchFamily="18" charset="0"/>
              </a:rPr>
              <a:t>3 are near-threatened </a:t>
            </a:r>
          </a:p>
          <a:p>
            <a:pPr algn="just">
              <a:buFont typeface="Wingdings" pitchFamily="2" charset="2"/>
              <a:buChar char="Ø"/>
            </a:pPr>
            <a:r>
              <a:rPr lang="en-US" sz="3300" b="1" dirty="0" smtClean="0">
                <a:solidFill>
                  <a:schemeClr val="bg2">
                    <a:lumMod val="50000"/>
                  </a:schemeClr>
                </a:solidFill>
                <a:latin typeface="Times New Roman" pitchFamily="18" charset="0"/>
                <a:cs typeface="Times New Roman" pitchFamily="18" charset="0"/>
              </a:rPr>
              <a:t>OTHERS</a:t>
            </a:r>
          </a:p>
          <a:p>
            <a:pPr marL="914400" indent="-914400" algn="just">
              <a:buFont typeface="+mj-lt"/>
              <a:buAutoNum type="arabicPeriod"/>
            </a:pPr>
            <a:r>
              <a:rPr lang="en-US" sz="3300" b="1" dirty="0" smtClean="0">
                <a:latin typeface="Times New Roman" pitchFamily="18" charset="0"/>
                <a:cs typeface="Times New Roman" pitchFamily="18" charset="0"/>
              </a:rPr>
              <a:t>Red Slender Loris</a:t>
            </a:r>
          </a:p>
          <a:p>
            <a:pPr marL="914400" indent="-914400" algn="just">
              <a:buFont typeface="+mj-lt"/>
              <a:buAutoNum type="arabicPeriod"/>
            </a:pPr>
            <a:r>
              <a:rPr lang="en-US" sz="3300" b="1" dirty="0" smtClean="0">
                <a:latin typeface="Times New Roman" pitchFamily="18" charset="0"/>
                <a:cs typeface="Times New Roman" pitchFamily="18" charset="0"/>
              </a:rPr>
              <a:t>Elephants</a:t>
            </a:r>
          </a:p>
          <a:p>
            <a:pPr marL="914400" indent="-914400" algn="just">
              <a:buFont typeface="+mj-lt"/>
              <a:buAutoNum type="arabicPeriod"/>
            </a:pPr>
            <a:r>
              <a:rPr lang="en-US" sz="3500" b="1" dirty="0" smtClean="0">
                <a:latin typeface="Times New Roman" pitchFamily="18" charset="0"/>
                <a:cs typeface="Times New Roman" pitchFamily="18" charset="0"/>
              </a:rPr>
              <a:t>Nilgai</a:t>
            </a:r>
            <a:r>
              <a:rPr lang="en-US" sz="3000" b="1" dirty="0" smtClean="0">
                <a:latin typeface="Times New Roman" pitchFamily="18" charset="0"/>
                <a:cs typeface="Times New Roman" pitchFamily="18" charset="0"/>
              </a:rPr>
              <a:t>  </a:t>
            </a:r>
          </a:p>
          <a:p>
            <a:endParaRPr lang="en-US" sz="4000" dirty="0" smtClean="0"/>
          </a:p>
          <a:p>
            <a:endParaRPr lang="en-US" sz="59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609600"/>
            <a:ext cx="5638800" cy="523220"/>
          </a:xfrm>
          <a:prstGeom prst="rect">
            <a:avLst/>
          </a:prstGeom>
        </p:spPr>
        <p:txBody>
          <a:bodyPr wrap="square">
            <a:spAutoFit/>
          </a:bodyPr>
          <a:lstStyle/>
          <a:p>
            <a:r>
              <a:rPr lang="en-US" sz="2800" b="1" dirty="0" smtClean="0">
                <a:latin typeface="Times New Roman" pitchFamily="18" charset="0"/>
                <a:cs typeface="Times New Roman" pitchFamily="18" charset="0"/>
              </a:rPr>
              <a:t>Elephant</a:t>
            </a:r>
            <a:endParaRPr lang="en-US" sz="2800" b="1" dirty="0">
              <a:latin typeface="Times New Roman" pitchFamily="18" charset="0"/>
              <a:cs typeface="Times New Roman" pitchFamily="18" charset="0"/>
            </a:endParaRPr>
          </a:p>
        </p:txBody>
      </p:sp>
      <p:pic>
        <p:nvPicPr>
          <p:cNvPr id="228354" name="Picture 2" descr="C:\Documents and Settings\xyz\My Documents\My Pictures\loris.jpg"/>
          <p:cNvPicPr>
            <a:picLocks noChangeAspect="1" noChangeArrowheads="1"/>
          </p:cNvPicPr>
          <p:nvPr/>
        </p:nvPicPr>
        <p:blipFill>
          <a:blip r:embed="rId3"/>
          <a:srcRect/>
          <a:stretch>
            <a:fillRect/>
          </a:stretch>
        </p:blipFill>
        <p:spPr bwMode="auto">
          <a:xfrm>
            <a:off x="3276600" y="3429000"/>
            <a:ext cx="2895600" cy="2700580"/>
          </a:xfrm>
          <a:prstGeom prst="rect">
            <a:avLst/>
          </a:prstGeom>
          <a:noFill/>
        </p:spPr>
      </p:pic>
      <p:sp>
        <p:nvSpPr>
          <p:cNvPr id="7" name="Rectangle 6"/>
          <p:cNvSpPr/>
          <p:nvPr/>
        </p:nvSpPr>
        <p:spPr>
          <a:xfrm>
            <a:off x="3733800" y="6096000"/>
            <a:ext cx="4538840" cy="523220"/>
          </a:xfrm>
          <a:prstGeom prst="rect">
            <a:avLst/>
          </a:prstGeom>
        </p:spPr>
        <p:txBody>
          <a:bodyPr wrap="square">
            <a:spAutoFit/>
          </a:bodyPr>
          <a:lstStyle/>
          <a:p>
            <a:r>
              <a:rPr lang="en-US" sz="2800" b="1" dirty="0" smtClean="0">
                <a:latin typeface="Times New Roman" pitchFamily="18" charset="0"/>
                <a:cs typeface="Times New Roman" pitchFamily="18" charset="0"/>
              </a:rPr>
              <a:t> Loris</a:t>
            </a:r>
          </a:p>
        </p:txBody>
      </p:sp>
      <p:pic>
        <p:nvPicPr>
          <p:cNvPr id="10" name="Picture 2"/>
          <p:cNvPicPr>
            <a:picLocks noChangeAspect="1" noChangeArrowheads="1"/>
          </p:cNvPicPr>
          <p:nvPr/>
        </p:nvPicPr>
        <p:blipFill>
          <a:blip r:embed="rId4"/>
          <a:srcRect/>
          <a:stretch>
            <a:fillRect/>
          </a:stretch>
        </p:blipFill>
        <p:spPr bwMode="auto">
          <a:xfrm>
            <a:off x="6324600" y="990600"/>
            <a:ext cx="2590800" cy="2514600"/>
          </a:xfrm>
          <a:prstGeom prst="rect">
            <a:avLst/>
          </a:prstGeom>
          <a:noFill/>
          <a:ln w="9525">
            <a:noFill/>
            <a:miter lim="800000"/>
            <a:headEnd/>
            <a:tailEnd/>
          </a:ln>
        </p:spPr>
      </p:pic>
      <p:sp>
        <p:nvSpPr>
          <p:cNvPr id="11" name="Rectangle 10"/>
          <p:cNvSpPr/>
          <p:nvPr/>
        </p:nvSpPr>
        <p:spPr>
          <a:xfrm>
            <a:off x="6532206" y="457200"/>
            <a:ext cx="5223587" cy="523220"/>
          </a:xfrm>
          <a:prstGeom prst="rect">
            <a:avLst/>
          </a:prstGeom>
        </p:spPr>
        <p:txBody>
          <a:bodyPr wrap="square">
            <a:spAutoFit/>
          </a:bodyPr>
          <a:lstStyle/>
          <a:p>
            <a:r>
              <a:rPr lang="en-US" sz="2800" b="1" dirty="0" smtClean="0">
                <a:latin typeface="Times New Roman" pitchFamily="18" charset="0"/>
                <a:cs typeface="Times New Roman" pitchFamily="18" charset="0"/>
              </a:rPr>
              <a:t>Nil gai</a:t>
            </a:r>
            <a:endParaRPr lang="en-US" sz="2800" b="1" dirty="0">
              <a:latin typeface="Times New Roman" pitchFamily="18" charset="0"/>
              <a:cs typeface="Times New Roman" pitchFamily="18" charset="0"/>
            </a:endParaRPr>
          </a:p>
        </p:txBody>
      </p:sp>
      <p:pic>
        <p:nvPicPr>
          <p:cNvPr id="462850" name="Picture 2" descr="C:\Documents and Settings\abc\My Documents\My Pictures\220px-Asian_elephant_-_melbourne_zoo.jpg"/>
          <p:cNvPicPr>
            <a:picLocks noChangeAspect="1" noChangeArrowheads="1"/>
          </p:cNvPicPr>
          <p:nvPr/>
        </p:nvPicPr>
        <p:blipFill>
          <a:blip r:embed="rId5"/>
          <a:srcRect/>
          <a:stretch>
            <a:fillRect/>
          </a:stretch>
        </p:blipFill>
        <p:spPr bwMode="auto">
          <a:xfrm>
            <a:off x="533400" y="1143000"/>
            <a:ext cx="24384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800600"/>
          </a:xfrm>
        </p:spPr>
        <p:txBody>
          <a:bodyPr/>
          <a:lstStyle/>
          <a:p>
            <a:pPr>
              <a:buFont typeface="Wingdings" pitchFamily="2" charset="2"/>
              <a:buChar char="Ø"/>
            </a:pPr>
            <a:r>
              <a:rPr lang="en-US" sz="2400" b="1" dirty="0" smtClean="0">
                <a:latin typeface="Times New Roman" pitchFamily="18" charset="0"/>
                <a:cs typeface="Times New Roman" pitchFamily="18" charset="0"/>
              </a:rPr>
              <a:t>Includes Malayan peninsula and surrounding Islands</a:t>
            </a:r>
          </a:p>
          <a:p>
            <a:pPr>
              <a:buFont typeface="Wingdings" pitchFamily="2" charset="2"/>
              <a:buChar char="Ø"/>
            </a:pPr>
            <a:r>
              <a:rPr lang="en-US" sz="2400" b="1" dirty="0" smtClean="0">
                <a:latin typeface="Times New Roman" pitchFamily="18" charset="0"/>
                <a:cs typeface="Times New Roman" pitchFamily="18" charset="0"/>
              </a:rPr>
              <a:t>as far as Java, Borneo, and the Philippines</a:t>
            </a:r>
          </a:p>
          <a:p>
            <a:endParaRPr lang="en-US" dirty="0"/>
          </a:p>
        </p:txBody>
      </p:sp>
      <p:sp>
        <p:nvSpPr>
          <p:cNvPr id="2" name="Title 1"/>
          <p:cNvSpPr>
            <a:spLocks noGrp="1"/>
          </p:cNvSpPr>
          <p:nvPr>
            <p:ph type="title"/>
          </p:nvPr>
        </p:nvSpPr>
        <p:spPr>
          <a:xfrm>
            <a:off x="381000" y="381000"/>
            <a:ext cx="8077200" cy="1600200"/>
          </a:xfrm>
        </p:spPr>
        <p:txBody>
          <a:bodyPr>
            <a:normAutofit/>
          </a:bodyPr>
          <a:lstStyle/>
          <a:p>
            <a:pPr marL="742950" indent="-742950"/>
            <a:r>
              <a:rPr lang="en-US" sz="4000" b="1" dirty="0" smtClean="0">
                <a:solidFill>
                  <a:schemeClr val="bg2">
                    <a:lumMod val="50000"/>
                  </a:schemeClr>
                </a:solidFill>
              </a:rPr>
              <a:t>4</a:t>
            </a:r>
            <a:r>
              <a:rPr lang="en-US" sz="4000" b="1" dirty="0" smtClean="0">
                <a:solidFill>
                  <a:schemeClr val="bg2">
                    <a:lumMod val="50000"/>
                  </a:schemeClr>
                </a:solidFill>
                <a:latin typeface="Times New Roman" pitchFamily="18" charset="0"/>
                <a:cs typeface="Times New Roman" pitchFamily="18" charset="0"/>
              </a:rPr>
              <a:t>.</a:t>
            </a:r>
            <a:r>
              <a:rPr lang="en-US" sz="4000" b="1" dirty="0" smtClean="0">
                <a:latin typeface="Times New Roman" pitchFamily="18" charset="0"/>
                <a:cs typeface="Times New Roman" pitchFamily="18" charset="0"/>
              </a:rPr>
              <a:t>       </a:t>
            </a:r>
            <a:r>
              <a:rPr lang="en-US" sz="4000" b="1" dirty="0" smtClean="0">
                <a:solidFill>
                  <a:schemeClr val="bg2">
                    <a:lumMod val="50000"/>
                  </a:schemeClr>
                </a:solidFill>
                <a:latin typeface="Times New Roman" pitchFamily="18" charset="0"/>
                <a:cs typeface="Times New Roman" pitchFamily="18" charset="0"/>
              </a:rPr>
              <a:t>Indo-Malayan Sub Region</a:t>
            </a:r>
            <a:r>
              <a:rPr lang="en-US" sz="4000" dirty="0" smtClean="0">
                <a:solidFill>
                  <a:schemeClr val="bg2">
                    <a:lumMod val="50000"/>
                  </a:schemeClr>
                </a:solidFill>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259074" name="Picture 2" descr="C:\Documents and Settings\abc\My Documents\My Pictures\indo malayan map.jpg"/>
          <p:cNvPicPr>
            <a:picLocks noChangeAspect="1" noChangeArrowheads="1"/>
          </p:cNvPicPr>
          <p:nvPr/>
        </p:nvPicPr>
        <p:blipFill>
          <a:blip r:embed="rId3"/>
          <a:srcRect/>
          <a:stretch>
            <a:fillRect/>
          </a:stretch>
        </p:blipFill>
        <p:spPr bwMode="auto">
          <a:xfrm>
            <a:off x="1676400" y="2438400"/>
            <a:ext cx="5715000" cy="4419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772400" cy="4465320"/>
          </a:xfrm>
        </p:spPr>
        <p:txBody>
          <a:bodyPr>
            <a:normAutofit/>
          </a:bodyPr>
          <a:lstStyle/>
          <a:p>
            <a:pPr algn="just">
              <a:buFont typeface="Wingdings" pitchFamily="2" charset="2"/>
              <a:buChar char="Ø"/>
            </a:pPr>
            <a:r>
              <a:rPr lang="en-US" sz="2800" b="1" dirty="0" smtClean="0">
                <a:latin typeface="Times New Roman" pitchFamily="18" charset="0"/>
                <a:cs typeface="Times New Roman" pitchFamily="18" charset="0"/>
              </a:rPr>
              <a:t>Common to the Malayan and the Indo-Chinese sub-regions</a:t>
            </a:r>
          </a:p>
          <a:p>
            <a:pPr algn="just">
              <a:buFont typeface="Wingdings" pitchFamily="2" charset="2"/>
              <a:buChar char="Ø"/>
            </a:pPr>
            <a:endParaRPr lang="en-US" sz="2800" b="1" dirty="0" smtClean="0">
              <a:latin typeface="Times New Roman" pitchFamily="18" charset="0"/>
              <a:cs typeface="Times New Roman" pitchFamily="18" charset="0"/>
            </a:endParaRPr>
          </a:p>
          <a:p>
            <a:pPr algn="just">
              <a:buFont typeface="Wingdings" pitchFamily="2" charset="2"/>
              <a:buChar char="Ø"/>
            </a:pPr>
            <a:r>
              <a:rPr lang="en-US" sz="2800" b="1" dirty="0" smtClean="0">
                <a:latin typeface="Times New Roman" pitchFamily="18" charset="0"/>
                <a:cs typeface="Times New Roman" pitchFamily="18" charset="0"/>
              </a:rPr>
              <a:t>14 genera of Mammalia </a:t>
            </a:r>
          </a:p>
          <a:p>
            <a:pPr algn="just">
              <a:buFont typeface="Wingdings" pitchFamily="2" charset="2"/>
              <a:buChar char="Ø"/>
            </a:pPr>
            <a:endParaRPr lang="en-US" sz="2800" b="1" dirty="0" smtClean="0">
              <a:latin typeface="Times New Roman" pitchFamily="18" charset="0"/>
              <a:cs typeface="Times New Roman" pitchFamily="18" charset="0"/>
            </a:endParaRPr>
          </a:p>
          <a:p>
            <a:pPr algn="just">
              <a:buFont typeface="Wingdings" pitchFamily="2" charset="2"/>
              <a:buChar char="Ø"/>
            </a:pPr>
            <a:r>
              <a:rPr lang="en-US" sz="2800" b="1" dirty="0" smtClean="0">
                <a:latin typeface="Times New Roman" pitchFamily="18" charset="0"/>
                <a:cs typeface="Times New Roman" pitchFamily="18" charset="0"/>
              </a:rPr>
              <a:t>More than 40 genera of birds </a:t>
            </a:r>
          </a:p>
          <a:p>
            <a:pPr algn="just">
              <a:buFont typeface="Wingdings" pitchFamily="2" charset="2"/>
              <a:buChar char="Ø"/>
            </a:pPr>
            <a:r>
              <a:rPr lang="en-US" sz="2800" b="1" dirty="0" smtClean="0">
                <a:latin typeface="Times New Roman" pitchFamily="18" charset="0"/>
                <a:cs typeface="Times New Roman" pitchFamily="18" charset="0"/>
              </a:rPr>
              <a:t>   (which are wholly peculiar to it)</a:t>
            </a:r>
            <a:endParaRPr lang="en-US" sz="2800" b="1" dirty="0">
              <a:latin typeface="Times New Roman" pitchFamily="18" charset="0"/>
              <a:cs typeface="Times New Roman" pitchFamily="18" charset="0"/>
            </a:endParaRPr>
          </a:p>
        </p:txBody>
      </p:sp>
      <p:sp>
        <p:nvSpPr>
          <p:cNvPr id="2" name="Title 1"/>
          <p:cNvSpPr>
            <a:spLocks noGrp="1"/>
          </p:cNvSpPr>
          <p:nvPr>
            <p:ph type="title"/>
          </p:nvPr>
        </p:nvSpPr>
        <p:spPr>
          <a:xfrm>
            <a:off x="3048000" y="304800"/>
            <a:ext cx="8229600" cy="1143000"/>
          </a:xfrm>
        </p:spPr>
        <p:txBody>
          <a:bodyPr>
            <a:normAutofit/>
          </a:bodyPr>
          <a:lstStyle/>
          <a:p>
            <a:r>
              <a:rPr lang="en-US" sz="5400" b="1" dirty="0" smtClean="0">
                <a:solidFill>
                  <a:schemeClr val="bg2">
                    <a:lumMod val="50000"/>
                  </a:schemeClr>
                </a:solidFill>
                <a:latin typeface="Times New Roman" pitchFamily="18" charset="0"/>
                <a:cs typeface="Times New Roman" pitchFamily="18" charset="0"/>
              </a:rPr>
              <a:t>FAUNA</a:t>
            </a:r>
            <a:endParaRPr lang="en-US" sz="5400" b="1"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pigeon"/>
          <p:cNvPicPr>
            <a:picLocks noGrp="1" noChangeAspect="1" noChangeArrowheads="1"/>
          </p:cNvPicPr>
          <p:nvPr>
            <p:ph idx="1"/>
          </p:nvPr>
        </p:nvPicPr>
        <p:blipFill>
          <a:blip r:embed="rId3"/>
          <a:srcRect/>
          <a:stretch>
            <a:fillRect/>
          </a:stretch>
        </p:blipFill>
        <p:spPr bwMode="auto">
          <a:xfrm>
            <a:off x="4450079" y="533400"/>
            <a:ext cx="4693921" cy="3200400"/>
          </a:xfrm>
          <a:prstGeom prst="rect">
            <a:avLst/>
          </a:prstGeom>
          <a:noFill/>
          <a:ln w="9525">
            <a:noFill/>
            <a:miter lim="800000"/>
            <a:headEnd/>
            <a:tailEnd/>
          </a:ln>
        </p:spPr>
      </p:pic>
      <p:sp>
        <p:nvSpPr>
          <p:cNvPr id="6" name="Rectangle 5"/>
          <p:cNvSpPr/>
          <p:nvPr/>
        </p:nvSpPr>
        <p:spPr>
          <a:xfrm>
            <a:off x="6400800" y="3733800"/>
            <a:ext cx="3148320" cy="523220"/>
          </a:xfrm>
          <a:prstGeom prst="rect">
            <a:avLst/>
          </a:prstGeom>
        </p:spPr>
        <p:txBody>
          <a:bodyPr wrap="square">
            <a:spAutoFit/>
          </a:bodyPr>
          <a:lstStyle/>
          <a:p>
            <a:pPr lvl="0"/>
            <a:r>
              <a:rPr lang="en-US" sz="2800" b="1" dirty="0" smtClean="0">
                <a:latin typeface="Times New Roman" pitchFamily="18" charset="0"/>
                <a:cs typeface="Times New Roman" pitchFamily="18" charset="0"/>
              </a:rPr>
              <a:t>Rock pigeon</a:t>
            </a:r>
            <a:endParaRPr lang="en-US" sz="2800" b="1" dirty="0">
              <a:latin typeface="Times New Roman" pitchFamily="18" charset="0"/>
              <a:cs typeface="Times New Roman" pitchFamily="18" charset="0"/>
            </a:endParaRPr>
          </a:p>
        </p:txBody>
      </p:sp>
      <p:pic>
        <p:nvPicPr>
          <p:cNvPr id="8" name="Picture 8" descr="red vented bulbul"/>
          <p:cNvPicPr>
            <a:picLocks noChangeAspect="1" noChangeArrowheads="1"/>
          </p:cNvPicPr>
          <p:nvPr/>
        </p:nvPicPr>
        <p:blipFill>
          <a:blip r:embed="rId4"/>
          <a:srcRect/>
          <a:stretch>
            <a:fillRect/>
          </a:stretch>
        </p:blipFill>
        <p:spPr bwMode="auto">
          <a:xfrm>
            <a:off x="0" y="2545239"/>
            <a:ext cx="4419600" cy="4312761"/>
          </a:xfrm>
          <a:prstGeom prst="rect">
            <a:avLst/>
          </a:prstGeom>
          <a:noFill/>
          <a:ln w="9525">
            <a:noFill/>
            <a:miter lim="800000"/>
            <a:headEnd/>
            <a:tailEnd/>
          </a:ln>
        </p:spPr>
      </p:pic>
      <p:sp>
        <p:nvSpPr>
          <p:cNvPr id="9" name="Rectangle 8"/>
          <p:cNvSpPr/>
          <p:nvPr/>
        </p:nvSpPr>
        <p:spPr>
          <a:xfrm>
            <a:off x="304800" y="1981200"/>
            <a:ext cx="3962400" cy="523220"/>
          </a:xfrm>
          <a:prstGeom prst="rect">
            <a:avLst/>
          </a:prstGeom>
        </p:spPr>
        <p:txBody>
          <a:bodyPr wrap="square">
            <a:spAutoFit/>
          </a:bodyPr>
          <a:lstStyle/>
          <a:p>
            <a:r>
              <a:rPr lang="en-US" sz="2800" b="1" dirty="0" smtClean="0">
                <a:latin typeface="Times New Roman" pitchFamily="18" charset="0"/>
                <a:cs typeface="Times New Roman" pitchFamily="18" charset="0"/>
              </a:rPr>
              <a:t>Red vented Bul bul</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0800000" flipV="1">
            <a:off x="1104576" y="2873248"/>
            <a:ext cx="1826671" cy="523220"/>
          </a:xfrm>
          <a:prstGeom prst="rect">
            <a:avLst/>
          </a:prstGeom>
        </p:spPr>
        <p:txBody>
          <a:bodyPr wrap="square">
            <a:spAutoFit/>
          </a:bodyPr>
          <a:lstStyle/>
          <a:p>
            <a:r>
              <a:rPr lang="en-US" sz="2800" b="1" dirty="0" smtClean="0">
                <a:latin typeface="Times New Roman" pitchFamily="18" charset="0"/>
                <a:cs typeface="Times New Roman" pitchFamily="18" charset="0"/>
              </a:rPr>
              <a:t>Gibbon</a:t>
            </a:r>
            <a:endParaRPr lang="en-US" sz="2800" b="1"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srcRect/>
          <a:stretch>
            <a:fillRect/>
          </a:stretch>
        </p:blipFill>
        <p:spPr bwMode="auto">
          <a:xfrm>
            <a:off x="0" y="3657600"/>
            <a:ext cx="4724400" cy="3200400"/>
          </a:xfrm>
          <a:prstGeom prst="rect">
            <a:avLst/>
          </a:prstGeom>
          <a:noFill/>
          <a:ln w="9525">
            <a:noFill/>
            <a:miter lim="800000"/>
            <a:headEnd/>
            <a:tailEnd/>
          </a:ln>
        </p:spPr>
      </p:pic>
      <p:sp>
        <p:nvSpPr>
          <p:cNvPr id="10" name="Rectangle 9"/>
          <p:cNvSpPr/>
          <p:nvPr/>
        </p:nvSpPr>
        <p:spPr>
          <a:xfrm flipH="1">
            <a:off x="0" y="3657600"/>
            <a:ext cx="7620000" cy="400110"/>
          </a:xfrm>
          <a:prstGeom prst="rect">
            <a:avLst/>
          </a:prstGeom>
        </p:spPr>
        <p:txBody>
          <a:bodyPr wrap="square">
            <a:spAutoFit/>
          </a:bodyPr>
          <a:lstStyle/>
          <a:p>
            <a:r>
              <a:rPr lang="en-US" sz="2000" b="1" dirty="0" smtClean="0">
                <a:latin typeface="Times New Roman" pitchFamily="18" charset="0"/>
                <a:cs typeface="Times New Roman" pitchFamily="18" charset="0"/>
              </a:rPr>
              <a:t>INDIAN RHINOCEROS</a:t>
            </a:r>
            <a:endParaRPr lang="en-US" sz="2000" b="1" dirty="0">
              <a:latin typeface="Times New Roman" pitchFamily="18" charset="0"/>
              <a:cs typeface="Times New Roman" pitchFamily="18" charset="0"/>
            </a:endParaRPr>
          </a:p>
        </p:txBody>
      </p:sp>
      <p:pic>
        <p:nvPicPr>
          <p:cNvPr id="6" name="Picture 2" descr="C:\Documents and Settings\xyz\My Documents\My Pictures\loris.jpg"/>
          <p:cNvPicPr>
            <a:picLocks noChangeAspect="1" noChangeArrowheads="1"/>
          </p:cNvPicPr>
          <p:nvPr/>
        </p:nvPicPr>
        <p:blipFill>
          <a:blip r:embed="rId4"/>
          <a:srcRect/>
          <a:stretch>
            <a:fillRect/>
          </a:stretch>
        </p:blipFill>
        <p:spPr bwMode="auto">
          <a:xfrm>
            <a:off x="5105400" y="0"/>
            <a:ext cx="2971800" cy="3048000"/>
          </a:xfrm>
          <a:prstGeom prst="rect">
            <a:avLst/>
          </a:prstGeom>
          <a:noFill/>
        </p:spPr>
      </p:pic>
      <p:sp>
        <p:nvSpPr>
          <p:cNvPr id="7" name="Rectangle 6"/>
          <p:cNvSpPr/>
          <p:nvPr/>
        </p:nvSpPr>
        <p:spPr>
          <a:xfrm>
            <a:off x="5105400" y="2971800"/>
            <a:ext cx="1563012" cy="523220"/>
          </a:xfrm>
          <a:prstGeom prst="rect">
            <a:avLst/>
          </a:prstGeom>
        </p:spPr>
        <p:txBody>
          <a:bodyPr wrap="square">
            <a:spAutoFit/>
          </a:bodyPr>
          <a:lstStyle/>
          <a:p>
            <a:r>
              <a:rPr lang="en-US" sz="2800" b="1" dirty="0" smtClean="0">
                <a:latin typeface="Times New Roman" pitchFamily="18" charset="0"/>
                <a:cs typeface="Times New Roman" pitchFamily="18" charset="0"/>
              </a:rPr>
              <a:t>Loris</a:t>
            </a:r>
          </a:p>
        </p:txBody>
      </p:sp>
      <p:pic>
        <p:nvPicPr>
          <p:cNvPr id="13" name="Picture 8" descr="Elephant">
            <a:hlinkClick r:id="rId5"/>
          </p:cNvPr>
          <p:cNvPicPr>
            <a:picLocks noGrp="1" noChangeAspect="1" noChangeArrowheads="1"/>
          </p:cNvPicPr>
          <p:nvPr>
            <p:ph idx="1"/>
          </p:nvPr>
        </p:nvPicPr>
        <p:blipFill>
          <a:blip r:embed="rId6"/>
          <a:stretch>
            <a:fillRect/>
          </a:stretch>
        </p:blipFill>
        <p:spPr bwMode="auto">
          <a:xfrm>
            <a:off x="4876800" y="3657600"/>
            <a:ext cx="4267200" cy="3200400"/>
          </a:xfrm>
          <a:prstGeom prst="rect">
            <a:avLst/>
          </a:prstGeom>
          <a:noFill/>
        </p:spPr>
      </p:pic>
      <p:sp>
        <p:nvSpPr>
          <p:cNvPr id="14" name="Rectangle 13"/>
          <p:cNvSpPr/>
          <p:nvPr/>
        </p:nvSpPr>
        <p:spPr>
          <a:xfrm>
            <a:off x="6096000" y="3657600"/>
            <a:ext cx="2209800" cy="523220"/>
          </a:xfrm>
          <a:prstGeom prst="rect">
            <a:avLst/>
          </a:prstGeom>
        </p:spPr>
        <p:txBody>
          <a:bodyPr wrap="square">
            <a:spAutoFit/>
          </a:bodyPr>
          <a:lstStyle/>
          <a:p>
            <a:r>
              <a:rPr lang="en-US" sz="2800" b="1" dirty="0" smtClean="0">
                <a:latin typeface="Times New Roman" pitchFamily="18" charset="0"/>
                <a:cs typeface="Times New Roman" pitchFamily="18" charset="0"/>
              </a:rPr>
              <a:t>Elephant</a:t>
            </a:r>
            <a:endParaRPr lang="en-US" sz="2800" dirty="0">
              <a:latin typeface="Times New Roman" pitchFamily="18" charset="0"/>
              <a:cs typeface="Times New Roman" pitchFamily="18" charset="0"/>
            </a:endParaRPr>
          </a:p>
        </p:txBody>
      </p:sp>
      <p:pic>
        <p:nvPicPr>
          <p:cNvPr id="386049" name="Picture 1" descr="C:\Documents and Settings\abc\My Documents\My Pictures\gibb.jpg"/>
          <p:cNvPicPr>
            <a:picLocks noChangeAspect="1" noChangeArrowheads="1"/>
          </p:cNvPicPr>
          <p:nvPr/>
        </p:nvPicPr>
        <p:blipFill>
          <a:blip r:embed="rId7"/>
          <a:srcRect/>
          <a:stretch>
            <a:fillRect/>
          </a:stretch>
        </p:blipFill>
        <p:spPr bwMode="auto">
          <a:xfrm>
            <a:off x="1371600" y="0"/>
            <a:ext cx="31242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5" descr="Palac-wiosna"/>
          <p:cNvSpPr>
            <a:spLocks noChangeArrowheads="1"/>
          </p:cNvSpPr>
          <p:nvPr/>
        </p:nvSpPr>
        <p:spPr bwMode="auto">
          <a:xfrm>
            <a:off x="0" y="0"/>
            <a:ext cx="4495800" cy="3352800"/>
          </a:xfrm>
          <a:prstGeom prst="ellipse">
            <a:avLst/>
          </a:prstGeom>
          <a:blipFill dpi="0" rotWithShape="0">
            <a:blip r:embed="rId3"/>
            <a:srcRect/>
            <a:stretch>
              <a:fillRect/>
            </a:stretch>
          </a:blipFill>
          <a:ln w="9525">
            <a:solidFill>
              <a:schemeClr val="tx1"/>
            </a:solidFill>
            <a:round/>
            <a:headEnd/>
            <a:tailEnd/>
          </a:ln>
        </p:spPr>
        <p:txBody>
          <a:bodyPr wrap="none" anchor="ctr"/>
          <a:lstStyle/>
          <a:p>
            <a:endParaRPr lang="pl-PL"/>
          </a:p>
        </p:txBody>
      </p:sp>
      <p:sp>
        <p:nvSpPr>
          <p:cNvPr id="49155" name="Oval 6" descr="zima09"/>
          <p:cNvSpPr>
            <a:spLocks noChangeArrowheads="1"/>
          </p:cNvSpPr>
          <p:nvPr/>
        </p:nvSpPr>
        <p:spPr bwMode="auto">
          <a:xfrm>
            <a:off x="4572000" y="3505200"/>
            <a:ext cx="4572000" cy="3352800"/>
          </a:xfrm>
          <a:prstGeom prst="ellipse">
            <a:avLst/>
          </a:prstGeom>
          <a:blipFill dpi="0" rotWithShape="0">
            <a:blip r:embed="rId4"/>
            <a:srcRect/>
            <a:stretch>
              <a:fillRect/>
            </a:stretch>
          </a:blipFill>
          <a:ln w="9525">
            <a:solidFill>
              <a:schemeClr val="tx1"/>
            </a:solidFill>
            <a:round/>
            <a:headEnd/>
            <a:tailEnd/>
          </a:ln>
        </p:spPr>
        <p:txBody>
          <a:bodyPr wrap="none" anchor="ctr"/>
          <a:lstStyle/>
          <a:p>
            <a:endParaRPr lang="pl-PL"/>
          </a:p>
        </p:txBody>
      </p:sp>
      <p:sp>
        <p:nvSpPr>
          <p:cNvPr id="49156" name="Oval 7" descr="autumn"/>
          <p:cNvSpPr>
            <a:spLocks noChangeArrowheads="1"/>
          </p:cNvSpPr>
          <p:nvPr/>
        </p:nvSpPr>
        <p:spPr bwMode="auto">
          <a:xfrm>
            <a:off x="0" y="3352800"/>
            <a:ext cx="4572000" cy="3505200"/>
          </a:xfrm>
          <a:prstGeom prst="ellipse">
            <a:avLst/>
          </a:prstGeom>
          <a:blipFill dpi="0" rotWithShape="0">
            <a:blip r:embed="rId5"/>
            <a:srcRect/>
            <a:stretch>
              <a:fillRect/>
            </a:stretch>
          </a:blipFill>
          <a:ln w="9525">
            <a:solidFill>
              <a:schemeClr val="tx1"/>
            </a:solidFill>
            <a:round/>
            <a:headEnd/>
            <a:tailEnd/>
          </a:ln>
        </p:spPr>
        <p:txBody>
          <a:bodyPr wrap="none" anchor="ctr"/>
          <a:lstStyle/>
          <a:p>
            <a:endParaRPr lang="pl-PL"/>
          </a:p>
        </p:txBody>
      </p:sp>
      <p:sp>
        <p:nvSpPr>
          <p:cNvPr id="49157" name="Oval 8" descr="02"/>
          <p:cNvSpPr>
            <a:spLocks noChangeArrowheads="1"/>
          </p:cNvSpPr>
          <p:nvPr/>
        </p:nvSpPr>
        <p:spPr bwMode="auto">
          <a:xfrm>
            <a:off x="4495800" y="0"/>
            <a:ext cx="4648200" cy="3505200"/>
          </a:xfrm>
          <a:prstGeom prst="ellipse">
            <a:avLst/>
          </a:prstGeom>
          <a:blipFill dpi="0" rotWithShape="0">
            <a:blip r:embed="rId6"/>
            <a:srcRect/>
            <a:stretch>
              <a:fillRect/>
            </a:stretch>
          </a:blipFill>
          <a:ln w="9525">
            <a:solidFill>
              <a:schemeClr val="tx1"/>
            </a:solidFill>
            <a:round/>
            <a:headEnd/>
            <a:tailEnd/>
          </a:ln>
        </p:spPr>
        <p:txBody>
          <a:bodyPr wrap="none" anchor="ctr"/>
          <a:lstStyle/>
          <a:p>
            <a:endParaRPr lang="pl-PL"/>
          </a:p>
        </p:txBody>
      </p:sp>
      <p:sp>
        <p:nvSpPr>
          <p:cNvPr id="49158" name="AutoShape 9"/>
          <p:cNvSpPr>
            <a:spLocks noChangeArrowheads="1"/>
          </p:cNvSpPr>
          <p:nvPr/>
        </p:nvSpPr>
        <p:spPr bwMode="auto">
          <a:xfrm>
            <a:off x="3059113" y="1600201"/>
            <a:ext cx="3265487" cy="3341688"/>
          </a:xfrm>
          <a:prstGeom prst="sun">
            <a:avLst>
              <a:gd name="adj" fmla="val 25000"/>
            </a:avLst>
          </a:prstGeom>
          <a:gradFill rotWithShape="0">
            <a:gsLst>
              <a:gs pos="0">
                <a:srgbClr val="FF9900"/>
              </a:gs>
              <a:gs pos="50000">
                <a:srgbClr val="FFFF00"/>
              </a:gs>
              <a:gs pos="100000">
                <a:srgbClr val="FF9900"/>
              </a:gs>
            </a:gsLst>
            <a:lin ang="5400000" scaled="1"/>
          </a:gradFill>
          <a:ln w="9525">
            <a:solidFill>
              <a:schemeClr val="tx1"/>
            </a:solidFill>
            <a:miter lim="800000"/>
            <a:headEnd/>
            <a:tailEnd/>
          </a:ln>
        </p:spPr>
        <p:txBody>
          <a:bodyPr wrap="none" anchor="ctr"/>
          <a:lstStyle/>
          <a:p>
            <a:endParaRPr lang="pl-PL"/>
          </a:p>
        </p:txBody>
      </p:sp>
      <p:sp>
        <p:nvSpPr>
          <p:cNvPr id="49159" name="Text Box 10" descr="oryginalna panda"/>
          <p:cNvSpPr txBox="1">
            <a:spLocks noChangeArrowheads="1"/>
          </p:cNvSpPr>
          <p:nvPr/>
        </p:nvSpPr>
        <p:spPr bwMode="auto">
          <a:xfrm>
            <a:off x="3851275" y="2924175"/>
            <a:ext cx="1584325" cy="646331"/>
          </a:xfrm>
          <a:prstGeom prst="rect">
            <a:avLst/>
          </a:prstGeom>
          <a:noFill/>
          <a:ln w="9525">
            <a:noFill/>
            <a:miter lim="800000"/>
            <a:headEnd/>
            <a:tailEnd/>
          </a:ln>
        </p:spPr>
        <p:txBody>
          <a:bodyPr>
            <a:spAutoFit/>
          </a:bodyPr>
          <a:lstStyle/>
          <a:p>
            <a:pPr>
              <a:spcBef>
                <a:spcPct val="50000"/>
              </a:spcBef>
            </a:pPr>
            <a:r>
              <a:rPr lang="en-US" b="1" dirty="0" smtClean="0">
                <a:latin typeface="Monotype Corsiva" pitchFamily="66" charset="0"/>
              </a:rPr>
              <a:t>  </a:t>
            </a:r>
            <a:r>
              <a:rPr lang="pl-PL" b="1" dirty="0" smtClean="0">
                <a:latin typeface="Monotype Corsiva" pitchFamily="66" charset="0"/>
              </a:rPr>
              <a:t>4 </a:t>
            </a:r>
            <a:r>
              <a:rPr lang="pl-PL" b="1" dirty="0">
                <a:latin typeface="Monotype Corsiva" pitchFamily="66" charset="0"/>
              </a:rPr>
              <a:t>SEASONS OF  THE YEAR</a:t>
            </a:r>
          </a:p>
        </p:txBody>
      </p:sp>
    </p:spTree>
  </p:cSld>
  <p:clrMapOvr>
    <a:masterClrMapping/>
  </p:clrMapOvr>
  <p:transition advTm="4844">
    <p:comb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364163"/>
          </a:xfrm>
        </p:spPr>
        <p:txBody>
          <a:bodyPr/>
          <a:lstStyle/>
          <a:p>
            <a:pPr>
              <a:buNone/>
            </a:pPr>
            <a:endParaRPr lang="pl-PL" b="1" i="1" dirty="0" smtClean="0"/>
          </a:p>
          <a:p>
            <a:pPr>
              <a:buNone/>
            </a:pPr>
            <a:endParaRPr lang="pl-PL" b="1" i="1" dirty="0" smtClean="0"/>
          </a:p>
          <a:p>
            <a:pPr>
              <a:buNone/>
            </a:pPr>
            <a:endParaRPr lang="en-US" dirty="0" smtClean="0"/>
          </a:p>
        </p:txBody>
      </p:sp>
      <p:sp>
        <p:nvSpPr>
          <p:cNvPr id="2" name="Title 1"/>
          <p:cNvSpPr>
            <a:spLocks noGrp="1"/>
          </p:cNvSpPr>
          <p:nvPr>
            <p:ph type="title"/>
          </p:nvPr>
        </p:nvSpPr>
        <p:spPr>
          <a:xfrm>
            <a:off x="3581400" y="228600"/>
            <a:ext cx="6248400" cy="1066800"/>
          </a:xfrm>
        </p:spPr>
        <p:txBody>
          <a:bodyPr>
            <a:normAutofit/>
          </a:bodyPr>
          <a:lstStyle/>
          <a:p>
            <a:r>
              <a:rPr lang="en-US" sz="4000" b="1" dirty="0" smtClean="0">
                <a:solidFill>
                  <a:schemeClr val="tx1"/>
                </a:solidFill>
                <a:latin typeface="Times New Roman" pitchFamily="18" charset="0"/>
                <a:cs typeface="Times New Roman" pitchFamily="18" charset="0"/>
              </a:rPr>
              <a:t>FLORA </a:t>
            </a:r>
            <a:endParaRPr lang="en-US" sz="4000" b="1" dirty="0">
              <a:solidFill>
                <a:schemeClr val="tx1"/>
              </a:solidFill>
              <a:latin typeface="Times New Roman" pitchFamily="18" charset="0"/>
              <a:cs typeface="Times New Roman" pitchFamily="18" charset="0"/>
            </a:endParaRPr>
          </a:p>
        </p:txBody>
      </p:sp>
      <p:pic>
        <p:nvPicPr>
          <p:cNvPr id="5" name="Picture 6" descr="39+Singapore+-+Chinese+Garden+-+Bonsai"/>
          <p:cNvPicPr>
            <a:picLocks noChangeAspect="1" noChangeArrowheads="1"/>
          </p:cNvPicPr>
          <p:nvPr/>
        </p:nvPicPr>
        <p:blipFill>
          <a:blip r:embed="rId3"/>
          <a:srcRect/>
          <a:stretch>
            <a:fillRect/>
          </a:stretch>
        </p:blipFill>
        <p:spPr bwMode="auto">
          <a:xfrm>
            <a:off x="0" y="1066800"/>
            <a:ext cx="3048000" cy="5105400"/>
          </a:xfrm>
          <a:prstGeom prst="rect">
            <a:avLst/>
          </a:prstGeom>
          <a:noFill/>
          <a:ln w="38100">
            <a:solidFill>
              <a:srgbClr val="008000"/>
            </a:solidFill>
            <a:miter lim="800000"/>
            <a:headEnd/>
            <a:tailEnd/>
          </a:ln>
        </p:spPr>
      </p:pic>
      <p:pic>
        <p:nvPicPr>
          <p:cNvPr id="6" name="Picture 18" descr="miłorząb"/>
          <p:cNvPicPr>
            <a:picLocks noChangeAspect="1" noChangeArrowheads="1"/>
          </p:cNvPicPr>
          <p:nvPr/>
        </p:nvPicPr>
        <p:blipFill>
          <a:blip r:embed="rId4"/>
          <a:srcRect/>
          <a:stretch>
            <a:fillRect/>
          </a:stretch>
        </p:blipFill>
        <p:spPr bwMode="auto">
          <a:xfrm>
            <a:off x="3124201" y="2209800"/>
            <a:ext cx="2971800" cy="4648200"/>
          </a:xfrm>
          <a:prstGeom prst="rect">
            <a:avLst/>
          </a:prstGeom>
          <a:noFill/>
          <a:ln w="38100">
            <a:solidFill>
              <a:srgbClr val="008000"/>
            </a:solidFill>
            <a:miter lim="800000"/>
            <a:headEnd/>
            <a:tailEnd/>
          </a:ln>
        </p:spPr>
      </p:pic>
      <p:sp>
        <p:nvSpPr>
          <p:cNvPr id="7" name="Rectangle 6"/>
          <p:cNvSpPr/>
          <p:nvPr/>
        </p:nvSpPr>
        <p:spPr>
          <a:xfrm>
            <a:off x="609600" y="6172200"/>
            <a:ext cx="1524000" cy="523220"/>
          </a:xfrm>
          <a:prstGeom prst="rect">
            <a:avLst/>
          </a:prstGeom>
        </p:spPr>
        <p:txBody>
          <a:bodyPr wrap="square">
            <a:spAutoFit/>
          </a:bodyPr>
          <a:lstStyle/>
          <a:p>
            <a:r>
              <a:rPr lang="en-US" sz="2800" b="1" i="1" dirty="0" smtClean="0">
                <a:latin typeface="Times New Roman" pitchFamily="18" charset="0"/>
                <a:cs typeface="Times New Roman" pitchFamily="18" charset="0"/>
              </a:rPr>
              <a:t>B</a:t>
            </a:r>
            <a:r>
              <a:rPr lang="pl-PL" sz="2800" b="1" i="1" dirty="0" smtClean="0">
                <a:latin typeface="Times New Roman" pitchFamily="18" charset="0"/>
                <a:cs typeface="Times New Roman" pitchFamily="18" charset="0"/>
              </a:rPr>
              <a:t>onsai</a:t>
            </a:r>
            <a:endParaRPr lang="pl-PL" sz="2800" b="1" i="1" dirty="0">
              <a:latin typeface="Times New Roman" pitchFamily="18" charset="0"/>
              <a:cs typeface="Times New Roman" pitchFamily="18" charset="0"/>
            </a:endParaRPr>
          </a:p>
        </p:txBody>
      </p:sp>
      <p:sp>
        <p:nvSpPr>
          <p:cNvPr id="8" name="Rectangle 7"/>
          <p:cNvSpPr/>
          <p:nvPr/>
        </p:nvSpPr>
        <p:spPr>
          <a:xfrm>
            <a:off x="4038600" y="1447800"/>
            <a:ext cx="2286000" cy="523220"/>
          </a:xfrm>
          <a:prstGeom prst="rect">
            <a:avLst/>
          </a:prstGeom>
        </p:spPr>
        <p:txBody>
          <a:bodyPr wrap="square">
            <a:spAutoFit/>
          </a:bodyPr>
          <a:lstStyle/>
          <a:p>
            <a:r>
              <a:rPr lang="en-US" sz="2800" b="1" i="1" dirty="0" smtClean="0">
                <a:latin typeface="Times New Roman" pitchFamily="18" charset="0"/>
                <a:cs typeface="Times New Roman" pitchFamily="18" charset="0"/>
              </a:rPr>
              <a:t>G</a:t>
            </a:r>
            <a:r>
              <a:rPr lang="pl-PL" sz="2800" b="1" i="1" dirty="0" smtClean="0">
                <a:latin typeface="Times New Roman" pitchFamily="18" charset="0"/>
                <a:cs typeface="Times New Roman" pitchFamily="18" charset="0"/>
              </a:rPr>
              <a:t>inkgo</a:t>
            </a:r>
            <a:endParaRPr lang="pl-PL" sz="2800" b="1" i="1" dirty="0">
              <a:latin typeface="Times New Roman" pitchFamily="18" charset="0"/>
              <a:cs typeface="Times New Roman" pitchFamily="18" charset="0"/>
            </a:endParaRPr>
          </a:p>
        </p:txBody>
      </p:sp>
      <p:pic>
        <p:nvPicPr>
          <p:cNvPr id="9" name="Picture 10" descr="bamboo">
            <a:hlinkClick r:id="" action="ppaction://noaction"/>
          </p:cNvPr>
          <p:cNvPicPr>
            <a:picLocks noChangeAspect="1" noChangeArrowheads="1"/>
          </p:cNvPicPr>
          <p:nvPr/>
        </p:nvPicPr>
        <p:blipFill>
          <a:blip r:embed="rId5"/>
          <a:srcRect/>
          <a:stretch>
            <a:fillRect/>
          </a:stretch>
        </p:blipFill>
        <p:spPr bwMode="auto">
          <a:xfrm>
            <a:off x="6172200" y="1066800"/>
            <a:ext cx="2971800" cy="5105400"/>
          </a:xfrm>
          <a:prstGeom prst="rect">
            <a:avLst/>
          </a:prstGeom>
          <a:noFill/>
          <a:ln w="38100">
            <a:solidFill>
              <a:srgbClr val="008000"/>
            </a:solidFill>
            <a:miter lim="800000"/>
            <a:headEnd/>
            <a:tailEnd/>
          </a:ln>
        </p:spPr>
      </p:pic>
      <p:sp>
        <p:nvSpPr>
          <p:cNvPr id="10" name="Rectangle 9"/>
          <p:cNvSpPr/>
          <p:nvPr/>
        </p:nvSpPr>
        <p:spPr>
          <a:xfrm>
            <a:off x="6400800" y="6096000"/>
            <a:ext cx="2362200" cy="523220"/>
          </a:xfrm>
          <a:prstGeom prst="rect">
            <a:avLst/>
          </a:prstGeom>
        </p:spPr>
        <p:txBody>
          <a:bodyPr wrap="square">
            <a:spAutoFit/>
          </a:bodyPr>
          <a:lstStyle/>
          <a:p>
            <a:r>
              <a:rPr lang="en-US" sz="2800" b="1" i="1" dirty="0" smtClean="0">
                <a:latin typeface="Times New Roman" pitchFamily="18" charset="0"/>
                <a:cs typeface="Times New Roman" pitchFamily="18" charset="0"/>
              </a:rPr>
              <a:t>B</a:t>
            </a:r>
            <a:r>
              <a:rPr lang="pl-PL" sz="2800" b="1" i="1" dirty="0" smtClean="0">
                <a:latin typeface="Times New Roman" pitchFamily="18" charset="0"/>
                <a:cs typeface="Times New Roman" pitchFamily="18" charset="0"/>
              </a:rPr>
              <a:t>amboo</a:t>
            </a:r>
            <a:endParaRPr lang="pl-PL" sz="2800" b="1" i="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Scale>
                                      <p:cBhvr>
                                        <p:cTn id="1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9"/>
                                        </p:tgtEl>
                                        <p:attrNameLst>
                                          <p:attrName>ppt_x</p:attrName>
                                          <p:attrName>ppt_y</p:attrName>
                                        </p:attrNameLst>
                                      </p:cBhvr>
                                    </p:animMotion>
                                    <p:animEffect transition="in" filter="fade">
                                      <p:cBhvr>
                                        <p:cTn id="20" dur="1000"/>
                                        <p:tgtEl>
                                          <p:spTgt spid="9"/>
                                        </p:tgtEl>
                                      </p:cBhvr>
                                    </p:animEffect>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9"/>
                                        </p:tgtEl>
                                      </p:cBhvr>
                                    </p:animEffect>
                                    <p:animScale>
                                      <p:cBhvr>
                                        <p:cTn id="24"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3276600"/>
            <a:ext cx="6096000" cy="1523999"/>
          </a:xfrm>
        </p:spPr>
        <p:txBody>
          <a:bodyPr>
            <a:normAutofit/>
          </a:bodyPr>
          <a:lstStyle/>
          <a:p>
            <a:pPr>
              <a:buNone/>
            </a:pPr>
            <a:r>
              <a:rPr lang="en-US" sz="6600" b="1" i="1" dirty="0" smtClean="0">
                <a:solidFill>
                  <a:schemeClr val="bg2">
                    <a:lumMod val="50000"/>
                  </a:schemeClr>
                </a:solidFill>
                <a:latin typeface="Times New Roman" pitchFamily="18" charset="0"/>
                <a:cs typeface="Times New Roman" pitchFamily="18" charset="0"/>
              </a:rPr>
              <a:t>FAUNA</a:t>
            </a:r>
            <a:endParaRPr lang="en-US" sz="6600" b="1" i="1" dirty="0">
              <a:solidFill>
                <a:schemeClr val="bg2">
                  <a:lumMod val="50000"/>
                </a:schemeClr>
              </a:solidFill>
              <a:latin typeface="Times New Roman" pitchFamily="18" charset="0"/>
              <a:cs typeface="Times New Roman" pitchFamily="18" charset="0"/>
            </a:endParaRPr>
          </a:p>
        </p:txBody>
      </p:sp>
      <p:pic>
        <p:nvPicPr>
          <p:cNvPr id="189441" name="Picture 1" descr="C:\Documents and Settings\xyz\My Documents\My Pictures\CA1F1PSA.jpg"/>
          <p:cNvPicPr>
            <a:picLocks noChangeAspect="1" noChangeArrowheads="1"/>
          </p:cNvPicPr>
          <p:nvPr/>
        </p:nvPicPr>
        <p:blipFill>
          <a:blip r:embed="rId2"/>
          <a:srcRect/>
          <a:stretch>
            <a:fillRect/>
          </a:stretch>
        </p:blipFill>
        <p:spPr bwMode="auto">
          <a:xfrm>
            <a:off x="0" y="0"/>
            <a:ext cx="6400800" cy="3048000"/>
          </a:xfrm>
          <a:prstGeom prst="rect">
            <a:avLst/>
          </a:prstGeom>
          <a:noFill/>
        </p:spPr>
      </p:pic>
      <p:pic>
        <p:nvPicPr>
          <p:cNvPr id="189444" name="Picture 4" descr="http://t1.gstatic.com/images?q=tbn:ANd9GcSV-I06N5pFyUYnQyipdZJ2p1uCGuEm9M-30vIeAKCteLUtseubUGkDTA">
            <a:hlinkClick r:id="rId3"/>
          </p:cNvPr>
          <p:cNvPicPr>
            <a:picLocks noChangeAspect="1" noChangeArrowheads="1"/>
          </p:cNvPicPr>
          <p:nvPr/>
        </p:nvPicPr>
        <p:blipFill>
          <a:blip r:embed="rId4"/>
          <a:srcRect/>
          <a:stretch>
            <a:fillRect/>
          </a:stretch>
        </p:blipFill>
        <p:spPr bwMode="auto">
          <a:xfrm>
            <a:off x="4114800" y="4724400"/>
            <a:ext cx="4800600" cy="178308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886200"/>
          </a:xfrm>
        </p:spPr>
        <p:txBody>
          <a:bodyPr>
            <a:normAutofit/>
          </a:bodyPr>
          <a:lstStyle/>
          <a:p>
            <a:pPr algn="just">
              <a:buFont typeface="Wingdings" pitchFamily="2" charset="2"/>
              <a:buChar char="Ø"/>
            </a:pPr>
            <a:r>
              <a:rPr lang="en-US" sz="3200" b="1" dirty="0" smtClean="0">
                <a:latin typeface="Times New Roman" pitchFamily="18" charset="0"/>
                <a:cs typeface="Times New Roman" pitchFamily="18" charset="0"/>
              </a:rPr>
              <a:t>Fish fauna of Oriental region will resemble that of Ethiopian region.</a:t>
            </a:r>
          </a:p>
          <a:p>
            <a:pPr algn="just">
              <a:buNone/>
            </a:pPr>
            <a:endParaRPr lang="en-US" sz="3200" b="1" dirty="0" smtClean="0">
              <a:latin typeface="Times New Roman" pitchFamily="18" charset="0"/>
              <a:cs typeface="Times New Roman" pitchFamily="18" charset="0"/>
            </a:endParaRPr>
          </a:p>
          <a:p>
            <a:pPr algn="just">
              <a:buFont typeface="Wingdings" pitchFamily="2" charset="2"/>
              <a:buChar char="Ø"/>
            </a:pPr>
            <a:r>
              <a:rPr lang="en-US" sz="3200" b="1" dirty="0" smtClean="0">
                <a:latin typeface="Times New Roman" pitchFamily="18" charset="0"/>
                <a:cs typeface="Times New Roman" pitchFamily="18" charset="0"/>
              </a:rPr>
              <a:t> Oriental fish fauna is dominated by</a:t>
            </a:r>
          </a:p>
          <a:p>
            <a:pPr marL="514350" indent="-514350" algn="just">
              <a:buFont typeface="+mj-lt"/>
              <a:buAutoNum type="arabicPeriod"/>
            </a:pPr>
            <a:r>
              <a:rPr lang="en-US" sz="3200" b="1" dirty="0" smtClean="0">
                <a:latin typeface="Times New Roman" pitchFamily="18" charset="0"/>
                <a:cs typeface="Times New Roman" pitchFamily="18" charset="0"/>
              </a:rPr>
              <a:t> Carps </a:t>
            </a:r>
          </a:p>
          <a:p>
            <a:pPr marL="514350" indent="-514350" algn="just">
              <a:buFont typeface="+mj-lt"/>
              <a:buAutoNum type="arabicPeriod"/>
            </a:pPr>
            <a:r>
              <a:rPr lang="en-US" sz="3200" b="1" dirty="0" smtClean="0">
                <a:latin typeface="Times New Roman" pitchFamily="18" charset="0"/>
                <a:cs typeface="Times New Roman" pitchFamily="18" charset="0"/>
              </a:rPr>
              <a:t> Cat fishes</a:t>
            </a:r>
            <a:r>
              <a:rPr lang="en-US" sz="2800" b="1" dirty="0" smtClean="0">
                <a:latin typeface="Times New Roman" pitchFamily="18" charset="0"/>
                <a:cs typeface="Times New Roman" pitchFamily="18" charset="0"/>
              </a:rPr>
              <a:t>.</a:t>
            </a:r>
          </a:p>
          <a:p>
            <a:endParaRPr lang="en-US" sz="2800" b="1" dirty="0">
              <a:latin typeface="Times New Roman" pitchFamily="18" charset="0"/>
              <a:cs typeface="Times New Roman" pitchFamily="18" charset="0"/>
            </a:endParaRPr>
          </a:p>
        </p:txBody>
      </p:sp>
      <p:sp>
        <p:nvSpPr>
          <p:cNvPr id="2" name="Title 1"/>
          <p:cNvSpPr>
            <a:spLocks noGrp="1"/>
          </p:cNvSpPr>
          <p:nvPr>
            <p:ph type="title"/>
          </p:nvPr>
        </p:nvSpPr>
        <p:spPr>
          <a:xfrm>
            <a:off x="2971800" y="609600"/>
            <a:ext cx="5334000" cy="704088"/>
          </a:xfrm>
        </p:spPr>
        <p:txBody>
          <a:bodyPr>
            <a:noAutofit/>
          </a:bodyPr>
          <a:lstStyle/>
          <a:p>
            <a:r>
              <a:rPr lang="en-US" sz="5400" b="1" dirty="0" smtClean="0">
                <a:solidFill>
                  <a:schemeClr val="bg2">
                    <a:lumMod val="50000"/>
                  </a:schemeClr>
                </a:solidFill>
                <a:latin typeface="Times New Roman" pitchFamily="18" charset="0"/>
                <a:cs typeface="Times New Roman" pitchFamily="18" charset="0"/>
              </a:rPr>
              <a:t>FISHES</a:t>
            </a:r>
            <a:endParaRPr lang="en-US" sz="5400" b="1" dirty="0">
              <a:solidFill>
                <a:schemeClr val="bg2">
                  <a:lumMod val="50000"/>
                </a:schemeClr>
              </a:solidFill>
              <a:latin typeface="Times New Roman" pitchFamily="18" charset="0"/>
              <a:cs typeface="Times New Roman" pitchFamily="18" charset="0"/>
            </a:endParaRPr>
          </a:p>
        </p:txBody>
      </p:sp>
      <p:pic>
        <p:nvPicPr>
          <p:cNvPr id="4" name="Picture 1" descr="D:\FAIZA\zogeography\fhcatfsh.jpg"/>
          <p:cNvPicPr>
            <a:picLocks noChangeAspect="1" noChangeArrowheads="1"/>
          </p:cNvPicPr>
          <p:nvPr/>
        </p:nvPicPr>
        <p:blipFill>
          <a:blip r:embed="rId3"/>
          <a:srcRect/>
          <a:stretch>
            <a:fillRect/>
          </a:stretch>
        </p:blipFill>
        <p:spPr bwMode="auto">
          <a:xfrm>
            <a:off x="4572000" y="4267200"/>
            <a:ext cx="4572000" cy="2230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590800"/>
            <a:ext cx="8229600" cy="4495800"/>
          </a:xfrm>
        </p:spPr>
        <p:txBody>
          <a:bodyPr>
            <a:normAutofit/>
          </a:bodyPr>
          <a:lstStyle/>
          <a:p>
            <a:pPr algn="just">
              <a:buFont typeface="Wingdings" pitchFamily="2" charset="2"/>
              <a:buChar char="Ø"/>
            </a:pPr>
            <a:r>
              <a:rPr lang="en-US" sz="3200" b="1" dirty="0" smtClean="0">
                <a:latin typeface="Times New Roman" pitchFamily="18" charset="0"/>
                <a:cs typeface="Times New Roman" pitchFamily="18" charset="0"/>
              </a:rPr>
              <a:t>Urodeles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tailed Amphibians) are absent </a:t>
            </a:r>
          </a:p>
          <a:p>
            <a:pPr algn="just">
              <a:buFont typeface="Wingdings" pitchFamily="2" charset="2"/>
              <a:buChar char="Ø"/>
            </a:pPr>
            <a:r>
              <a:rPr lang="en-US" sz="3200" b="1" dirty="0" smtClean="0">
                <a:latin typeface="Times New Roman" pitchFamily="18" charset="0"/>
                <a:cs typeface="Times New Roman" pitchFamily="18" charset="0"/>
              </a:rPr>
              <a:t>Common frog and toad are common</a:t>
            </a:r>
          </a:p>
          <a:p>
            <a:pPr marL="514350" indent="-514350" algn="just">
              <a:buFont typeface="+mj-lt"/>
              <a:buAutoNum type="arabicPeriod"/>
            </a:pPr>
            <a:r>
              <a:rPr lang="en-US" sz="3200" b="1" dirty="0" smtClean="0">
                <a:latin typeface="Times New Roman" pitchFamily="18" charset="0"/>
                <a:cs typeface="Times New Roman" pitchFamily="18" charset="0"/>
              </a:rPr>
              <a:t> Rana species</a:t>
            </a:r>
          </a:p>
          <a:p>
            <a:pPr marL="514350" indent="-514350" algn="just">
              <a:buFont typeface="+mj-lt"/>
              <a:buAutoNum type="arabicPeriod"/>
            </a:pPr>
            <a:r>
              <a:rPr lang="en-US" sz="3200" b="1" dirty="0" smtClean="0">
                <a:latin typeface="Times New Roman" pitchFamily="18" charset="0"/>
                <a:cs typeface="Times New Roman" pitchFamily="18" charset="0"/>
              </a:rPr>
              <a:t> Hyla species</a:t>
            </a:r>
          </a:p>
          <a:p>
            <a:pPr>
              <a:buNone/>
            </a:pPr>
            <a:endParaRPr lang="en-US" dirty="0" smtClean="0"/>
          </a:p>
          <a:p>
            <a:endParaRPr lang="en-US" dirty="0"/>
          </a:p>
        </p:txBody>
      </p:sp>
      <p:sp>
        <p:nvSpPr>
          <p:cNvPr id="2" name="Title 1"/>
          <p:cNvSpPr>
            <a:spLocks noGrp="1"/>
          </p:cNvSpPr>
          <p:nvPr>
            <p:ph type="title"/>
          </p:nvPr>
        </p:nvSpPr>
        <p:spPr>
          <a:xfrm>
            <a:off x="533400" y="990600"/>
            <a:ext cx="8610600" cy="1219200"/>
          </a:xfrm>
        </p:spPr>
        <p:txBody>
          <a:bodyPr>
            <a:normAutofit/>
          </a:bodyPr>
          <a:lstStyle/>
          <a:p>
            <a:r>
              <a:rPr lang="en-US" sz="4800" b="1" dirty="0" smtClean="0">
                <a:solidFill>
                  <a:schemeClr val="bg2">
                    <a:lumMod val="50000"/>
                  </a:schemeClr>
                </a:solidFill>
                <a:latin typeface="Times New Roman" pitchFamily="18" charset="0"/>
                <a:cs typeface="Times New Roman" pitchFamily="18" charset="0"/>
              </a:rPr>
              <a:t>Amphibians in oriental region</a:t>
            </a:r>
            <a:endParaRPr lang="en-US" sz="4800"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0" y="4191000"/>
            <a:ext cx="4572000" cy="1384995"/>
          </a:xfrm>
          <a:prstGeom prst="rect">
            <a:avLst/>
          </a:prstGeom>
        </p:spPr>
        <p:txBody>
          <a:bodyPr>
            <a:spAutoFit/>
          </a:bodyPr>
          <a:lstStyle/>
          <a:p>
            <a:r>
              <a:rPr lang="en-US" sz="2800" b="1" i="1" dirty="0" smtClean="0">
                <a:latin typeface="Times New Roman" pitchFamily="18" charset="0"/>
                <a:cs typeface="Times New Roman" pitchFamily="18" charset="0"/>
              </a:rPr>
              <a:t>Hoplobatrachus tigerinus</a:t>
            </a:r>
          </a:p>
          <a:p>
            <a:r>
              <a:rPr lang="en-US" sz="2800" b="1" i="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(Indian bull frog)</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446465" name="Picture 1" descr="C:\Documents and Settings\abc\My Documents\My Pictures\220px-HoplobatrachusTigerinus.jpg"/>
          <p:cNvPicPr>
            <a:picLocks noChangeAspect="1" noChangeArrowheads="1"/>
          </p:cNvPicPr>
          <p:nvPr/>
        </p:nvPicPr>
        <p:blipFill>
          <a:blip r:embed="rId3"/>
          <a:srcRect/>
          <a:stretch>
            <a:fillRect/>
          </a:stretch>
        </p:blipFill>
        <p:spPr bwMode="auto">
          <a:xfrm>
            <a:off x="4343400" y="0"/>
            <a:ext cx="4800600" cy="3810000"/>
          </a:xfrm>
          <a:prstGeom prst="rect">
            <a:avLst/>
          </a:prstGeom>
          <a:noFill/>
        </p:spPr>
      </p:pic>
      <p:sp>
        <p:nvSpPr>
          <p:cNvPr id="11" name="Rectangle 10"/>
          <p:cNvSpPr/>
          <p:nvPr/>
        </p:nvSpPr>
        <p:spPr>
          <a:xfrm>
            <a:off x="762000" y="2438400"/>
            <a:ext cx="2507418" cy="954107"/>
          </a:xfrm>
          <a:prstGeom prst="rect">
            <a:avLst/>
          </a:prstGeom>
        </p:spPr>
        <p:txBody>
          <a:bodyPr wrap="none">
            <a:spAutoFit/>
          </a:bodyPr>
          <a:lstStyle/>
          <a:p>
            <a:r>
              <a:rPr lang="en-US" sz="2800" b="1" i="1" dirty="0" smtClean="0">
                <a:latin typeface="Times New Roman" pitchFamily="18" charset="0"/>
                <a:cs typeface="Times New Roman" pitchFamily="18" charset="0"/>
              </a:rPr>
              <a:t>Hyla annectans</a:t>
            </a:r>
          </a:p>
          <a:p>
            <a:r>
              <a:rPr lang="en-US" sz="2800" b="1" i="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Toad) </a:t>
            </a:r>
            <a:endParaRPr lang="en-US" sz="2800" b="1" dirty="0">
              <a:latin typeface="Times New Roman" pitchFamily="18" charset="0"/>
              <a:cs typeface="Times New Roman" pitchFamily="18" charset="0"/>
            </a:endParaRPr>
          </a:p>
        </p:txBody>
      </p:sp>
      <p:pic>
        <p:nvPicPr>
          <p:cNvPr id="446466" name="Picture 2" descr="C:\Documents and Settings\abc\My Documents\My Pictures\ii.jpg"/>
          <p:cNvPicPr>
            <a:picLocks noChangeAspect="1" noChangeArrowheads="1"/>
          </p:cNvPicPr>
          <p:nvPr/>
        </p:nvPicPr>
        <p:blipFill>
          <a:blip r:embed="rId4"/>
          <a:srcRect/>
          <a:stretch>
            <a:fillRect/>
          </a:stretch>
        </p:blipFill>
        <p:spPr bwMode="auto">
          <a:xfrm>
            <a:off x="0" y="3505200"/>
            <a:ext cx="4267200" cy="33528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286000"/>
            <a:ext cx="8229600" cy="4114800"/>
          </a:xfrm>
        </p:spPr>
        <p:txBody>
          <a:bodyPr>
            <a:normAutofit/>
          </a:bodyPr>
          <a:lstStyle/>
          <a:p>
            <a:pPr algn="just">
              <a:buFont typeface="Wingdings" pitchFamily="2" charset="2"/>
              <a:buChar char="Ø"/>
            </a:pPr>
            <a:r>
              <a:rPr lang="en-US" sz="3200" b="1" dirty="0" smtClean="0">
                <a:latin typeface="Times New Roman" pitchFamily="18" charset="0"/>
                <a:cs typeface="Times New Roman" pitchFamily="18" charset="0"/>
              </a:rPr>
              <a:t>Reptiles are very abundant. </a:t>
            </a:r>
          </a:p>
          <a:p>
            <a:pPr algn="just">
              <a:buFont typeface="Wingdings" pitchFamily="2" charset="2"/>
              <a:buChar char="Ø"/>
            </a:pPr>
            <a:r>
              <a:rPr lang="en-US" sz="3200" b="1" dirty="0" smtClean="0">
                <a:latin typeface="Times New Roman" pitchFamily="18" charset="0"/>
                <a:cs typeface="Times New Roman" pitchFamily="18" charset="0"/>
              </a:rPr>
              <a:t> This fauna is dominated by</a:t>
            </a:r>
          </a:p>
          <a:p>
            <a:pPr marL="514350" indent="-514350" algn="just">
              <a:buFont typeface="+mj-lt"/>
              <a:buAutoNum type="arabicPeriod"/>
            </a:pPr>
            <a:r>
              <a:rPr lang="en-US" sz="3200" b="1" dirty="0" smtClean="0">
                <a:latin typeface="Times New Roman" pitchFamily="18" charset="0"/>
                <a:cs typeface="Times New Roman" pitchFamily="18" charset="0"/>
              </a:rPr>
              <a:t> Lizards</a:t>
            </a:r>
          </a:p>
          <a:p>
            <a:pPr marL="514350" indent="-514350" algn="just">
              <a:buFont typeface="+mj-lt"/>
              <a:buAutoNum type="arabicPeriod"/>
            </a:pPr>
            <a:r>
              <a:rPr lang="en-US" sz="3200" b="1" dirty="0" smtClean="0">
                <a:latin typeface="Times New Roman" pitchFamily="18" charset="0"/>
                <a:cs typeface="Times New Roman" pitchFamily="18" charset="0"/>
              </a:rPr>
              <a:t> Snakes (Poisonous snakes)</a:t>
            </a:r>
          </a:p>
          <a:p>
            <a:pPr marL="514350" indent="-514350" algn="just">
              <a:buFont typeface="+mj-lt"/>
              <a:buAutoNum type="arabicPeriod"/>
            </a:pPr>
            <a:r>
              <a:rPr lang="en-US" sz="3200" b="1" dirty="0" smtClean="0">
                <a:latin typeface="Times New Roman" pitchFamily="18" charset="0"/>
                <a:cs typeface="Times New Roman" pitchFamily="18" charset="0"/>
              </a:rPr>
              <a:t>Turtles</a:t>
            </a:r>
          </a:p>
          <a:p>
            <a:pPr marL="514350" indent="-514350" algn="just">
              <a:buFont typeface="+mj-lt"/>
              <a:buAutoNum type="arabicPeriod"/>
            </a:pPr>
            <a:r>
              <a:rPr lang="en-US" sz="3200" b="1" dirty="0" smtClean="0">
                <a:latin typeface="Times New Roman" pitchFamily="18" charset="0"/>
                <a:cs typeface="Times New Roman" pitchFamily="18" charset="0"/>
              </a:rPr>
              <a:t>Crocodiles</a:t>
            </a:r>
            <a:endParaRPr lang="en-US" sz="3200" b="1" dirty="0">
              <a:latin typeface="Times New Roman" pitchFamily="18" charset="0"/>
              <a:cs typeface="Times New Roman" pitchFamily="18" charset="0"/>
            </a:endParaRPr>
          </a:p>
        </p:txBody>
      </p:sp>
      <p:sp>
        <p:nvSpPr>
          <p:cNvPr id="4" name="Title 3"/>
          <p:cNvSpPr>
            <a:spLocks noGrp="1"/>
          </p:cNvSpPr>
          <p:nvPr>
            <p:ph type="title"/>
          </p:nvPr>
        </p:nvSpPr>
        <p:spPr>
          <a:xfrm>
            <a:off x="914400" y="685800"/>
            <a:ext cx="8229600" cy="1143000"/>
          </a:xfrm>
        </p:spPr>
        <p:txBody>
          <a:bodyPr>
            <a:normAutofit/>
          </a:bodyPr>
          <a:lstStyle/>
          <a:p>
            <a:r>
              <a:rPr lang="en-US" sz="4800" b="1" dirty="0" smtClean="0">
                <a:solidFill>
                  <a:srgbClr val="00B0F0"/>
                </a:solidFill>
                <a:latin typeface="Times New Roman" pitchFamily="18" charset="0"/>
                <a:cs typeface="Times New Roman" pitchFamily="18" charset="0"/>
              </a:rPr>
              <a:t>Reptiles in oriental region</a:t>
            </a:r>
            <a:endParaRPr lang="en-US" sz="4800" b="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2590800"/>
            <a:ext cx="8229600" cy="4525963"/>
          </a:xfrm>
        </p:spPr>
        <p:txBody>
          <a:bodyPr>
            <a:normAutofit/>
          </a:bodyPr>
          <a:lstStyle/>
          <a:p>
            <a:pPr algn="just">
              <a:buNone/>
            </a:pPr>
            <a:r>
              <a:rPr lang="en-US" sz="2800" b="1" dirty="0" smtClean="0">
                <a:solidFill>
                  <a:schemeClr val="bg2">
                    <a:lumMod val="50000"/>
                  </a:schemeClr>
                </a:solidFill>
                <a:latin typeface="Times New Roman" pitchFamily="18" charset="0"/>
                <a:cs typeface="Times New Roman" pitchFamily="18" charset="0"/>
              </a:rPr>
              <a:t>Families include</a:t>
            </a:r>
          </a:p>
          <a:p>
            <a:pPr marL="624078" indent="-514350" algn="just">
              <a:buFont typeface="+mj-lt"/>
              <a:buAutoNum type="arabicPeriod"/>
            </a:pPr>
            <a:r>
              <a:rPr lang="en-US" sz="2800" b="1" dirty="0" smtClean="0">
                <a:latin typeface="Times New Roman" pitchFamily="18" charset="0"/>
                <a:cs typeface="Times New Roman" pitchFamily="18" charset="0"/>
              </a:rPr>
              <a:t>Elachistodontidae (Egg eating snakes)</a:t>
            </a:r>
          </a:p>
          <a:p>
            <a:pPr marL="624078" indent="-514350" algn="just">
              <a:buFont typeface="+mj-lt"/>
              <a:buAutoNum type="arabicPeriod"/>
            </a:pPr>
            <a:r>
              <a:rPr lang="en-US" sz="2800" b="1" dirty="0" smtClean="0">
                <a:latin typeface="Times New Roman" pitchFamily="18" charset="0"/>
                <a:cs typeface="Times New Roman" pitchFamily="18" charset="0"/>
              </a:rPr>
              <a:t>Uropeltidae (Shield tail snake)</a:t>
            </a:r>
          </a:p>
          <a:p>
            <a:pPr marL="624078" indent="-514350" algn="just">
              <a:buFont typeface="+mj-lt"/>
              <a:buAutoNum type="arabicPeriod"/>
            </a:pPr>
            <a:r>
              <a:rPr lang="en-US" sz="2800" b="1" dirty="0" smtClean="0">
                <a:latin typeface="Times New Roman" pitchFamily="18" charset="0"/>
                <a:cs typeface="Times New Roman" pitchFamily="18" charset="0"/>
              </a:rPr>
              <a:t>Lanthanotidae (Lizards)</a:t>
            </a:r>
          </a:p>
          <a:p>
            <a:pPr marL="624078" indent="-514350" algn="just">
              <a:buFont typeface="+mj-lt"/>
              <a:buAutoNum type="arabicPeriod"/>
            </a:pPr>
            <a:r>
              <a:rPr lang="en-US" sz="2800" b="1" dirty="0" smtClean="0">
                <a:latin typeface="Times New Roman" pitchFamily="18" charset="0"/>
                <a:cs typeface="Times New Roman" pitchFamily="18" charset="0"/>
              </a:rPr>
              <a:t>Gavialidae (Gavials)</a:t>
            </a:r>
          </a:p>
          <a:p>
            <a:pPr marL="624078" indent="-514350" algn="just">
              <a:buFont typeface="+mj-lt"/>
              <a:buAutoNum type="arabicPeriod"/>
            </a:pPr>
            <a:r>
              <a:rPr lang="en-US" sz="2800" b="1" dirty="0" smtClean="0">
                <a:latin typeface="Times New Roman" pitchFamily="18" charset="0"/>
                <a:cs typeface="Times New Roman" pitchFamily="18" charset="0"/>
              </a:rPr>
              <a:t>Platysternidae (Big headed turtle)</a:t>
            </a:r>
            <a:endParaRPr lang="en-US" sz="2800" b="1" dirty="0">
              <a:latin typeface="Times New Roman" pitchFamily="18" charset="0"/>
              <a:cs typeface="Times New Roman" pitchFamily="18" charset="0"/>
            </a:endParaRPr>
          </a:p>
        </p:txBody>
      </p:sp>
      <p:sp>
        <p:nvSpPr>
          <p:cNvPr id="3" name="Title 2"/>
          <p:cNvSpPr>
            <a:spLocks noGrp="1"/>
          </p:cNvSpPr>
          <p:nvPr>
            <p:ph type="title"/>
          </p:nvPr>
        </p:nvSpPr>
        <p:spPr>
          <a:xfrm>
            <a:off x="2362200" y="1143000"/>
            <a:ext cx="8229600" cy="1143000"/>
          </a:xfrm>
        </p:spPr>
        <p:txBody>
          <a:bodyPr/>
          <a:lstStyle/>
          <a:p>
            <a:r>
              <a:rPr lang="en-US" dirty="0" smtClean="0">
                <a:solidFill>
                  <a:schemeClr val="bg2">
                    <a:lumMod val="50000"/>
                  </a:schemeClr>
                </a:solidFill>
                <a:latin typeface="Times New Roman" pitchFamily="18" charset="0"/>
                <a:cs typeface="Times New Roman" pitchFamily="18" charset="0"/>
              </a:rPr>
              <a:t>Endemic Reptiles</a:t>
            </a:r>
            <a:endParaRPr lang="en-US"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8229600" cy="4525963"/>
          </a:xfrm>
        </p:spPr>
        <p:txBody>
          <a:bodyPr/>
          <a:lstStyle/>
          <a:p>
            <a:r>
              <a:rPr lang="en-US" sz="3200" b="1" dirty="0" smtClean="0">
                <a:latin typeface="Times New Roman" pitchFamily="18" charset="0"/>
                <a:cs typeface="Times New Roman" pitchFamily="18" charset="0"/>
              </a:rPr>
              <a:t>Uropeltidae (</a:t>
            </a:r>
            <a:r>
              <a:rPr lang="en-US" sz="3200" b="1" dirty="0" smtClean="0">
                <a:solidFill>
                  <a:schemeClr val="accent4"/>
                </a:solidFill>
                <a:latin typeface="Times New Roman" pitchFamily="18" charset="0"/>
                <a:cs typeface="Times New Roman" pitchFamily="18" charset="0"/>
              </a:rPr>
              <a:t>Shield tail snake</a:t>
            </a:r>
            <a:r>
              <a:rPr lang="en-US" sz="3200" b="1" dirty="0" smtClean="0">
                <a:latin typeface="Times New Roman" pitchFamily="18" charset="0"/>
                <a:cs typeface="Times New Roman" pitchFamily="18" charset="0"/>
              </a:rPr>
              <a:t>)</a:t>
            </a:r>
          </a:p>
          <a:p>
            <a:endParaRPr lang="en-US" dirty="0"/>
          </a:p>
        </p:txBody>
      </p:sp>
      <p:pic>
        <p:nvPicPr>
          <p:cNvPr id="4" name="Picture 2" descr="C:\Documents and Settings\Mariam Riaz\My Documents\My Pictures\shield snake.bmp"/>
          <p:cNvPicPr>
            <a:picLocks noChangeAspect="1" noChangeArrowheads="1"/>
          </p:cNvPicPr>
          <p:nvPr/>
        </p:nvPicPr>
        <p:blipFill>
          <a:blip r:embed="rId3"/>
          <a:srcRect/>
          <a:stretch>
            <a:fillRect/>
          </a:stretch>
        </p:blipFill>
        <p:spPr bwMode="auto">
          <a:xfrm>
            <a:off x="1219200" y="1447800"/>
            <a:ext cx="6705600" cy="40386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r>
              <a:rPr lang="en-US" sz="3200" b="1" dirty="0" smtClean="0">
                <a:latin typeface="Times New Roman" pitchFamily="18" charset="0"/>
                <a:cs typeface="Times New Roman" pitchFamily="18" charset="0"/>
              </a:rPr>
              <a:t>Elachistodontidae (Egg eating snakes)</a:t>
            </a:r>
          </a:p>
          <a:p>
            <a:endParaRPr lang="en-US" dirty="0"/>
          </a:p>
        </p:txBody>
      </p:sp>
      <p:pic>
        <p:nvPicPr>
          <p:cNvPr id="4" name="Picture 1" descr="C:\Documents and Settings\Mariam Riaz\My Documents\My Pictures\egg eating snake.bmp"/>
          <p:cNvPicPr>
            <a:picLocks noChangeAspect="1" noChangeArrowheads="1"/>
          </p:cNvPicPr>
          <p:nvPr/>
        </p:nvPicPr>
        <p:blipFill>
          <a:blip r:embed="rId3"/>
          <a:srcRect/>
          <a:stretch>
            <a:fillRect/>
          </a:stretch>
        </p:blipFill>
        <p:spPr bwMode="auto">
          <a:xfrm>
            <a:off x="1143000" y="1752600"/>
            <a:ext cx="6705600" cy="41148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r>
              <a:rPr lang="en-US" sz="3200" b="1" dirty="0" smtClean="0">
                <a:latin typeface="Times New Roman" pitchFamily="18" charset="0"/>
                <a:cs typeface="Times New Roman" pitchFamily="18" charset="0"/>
              </a:rPr>
              <a:t>Gavialidae (Gavials)</a:t>
            </a:r>
          </a:p>
          <a:p>
            <a:endParaRPr lang="en-US" dirty="0"/>
          </a:p>
        </p:txBody>
      </p:sp>
      <p:pic>
        <p:nvPicPr>
          <p:cNvPr id="4" name="Picture 2" descr="Indian Gharial Crocodile Digon3.JPG">
            <a:hlinkClick r:id="rId3"/>
          </p:cNvPr>
          <p:cNvPicPr>
            <a:picLocks noChangeAspect="1" noChangeArrowheads="1"/>
          </p:cNvPicPr>
          <p:nvPr/>
        </p:nvPicPr>
        <p:blipFill>
          <a:blip r:embed="rId4"/>
          <a:srcRect/>
          <a:stretch>
            <a:fillRect/>
          </a:stretch>
        </p:blipFill>
        <p:spPr bwMode="auto">
          <a:xfrm>
            <a:off x="914400" y="1676400"/>
            <a:ext cx="7162800" cy="4114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534400" cy="4525963"/>
          </a:xfrm>
        </p:spPr>
        <p:txBody>
          <a:bodyPr>
            <a:normAutofit/>
          </a:bodyPr>
          <a:lstStyle/>
          <a:p>
            <a:pPr algn="just">
              <a:buNone/>
            </a:pPr>
            <a:r>
              <a:rPr lang="en-US" sz="2800" b="1" dirty="0" smtClean="0">
                <a:latin typeface="Times New Roman" pitchFamily="18" charset="0"/>
                <a:cs typeface="Times New Roman" pitchFamily="18" charset="0"/>
              </a:rPr>
              <a:t>             Great variety of physical features </a:t>
            </a:r>
          </a:p>
          <a:p>
            <a:pPr algn="just">
              <a:buNone/>
            </a:pPr>
            <a:r>
              <a:rPr lang="en-US" sz="2800" dirty="0" smtClean="0">
                <a:latin typeface="Times New Roman" pitchFamily="18" charset="0"/>
                <a:cs typeface="Times New Roman" pitchFamily="18" charset="0"/>
              </a:rPr>
              <a:t> </a:t>
            </a:r>
            <a:r>
              <a:rPr lang="en-US" sz="3600" b="1" dirty="0" smtClean="0">
                <a:solidFill>
                  <a:srgbClr val="00B0F0"/>
                </a:solidFill>
                <a:latin typeface="Times New Roman" pitchFamily="18" charset="0"/>
                <a:cs typeface="Times New Roman" pitchFamily="18" charset="0"/>
              </a:rPr>
              <a:t>In India:  </a:t>
            </a:r>
          </a:p>
          <a:p>
            <a:pPr algn="just">
              <a:buFont typeface="Wingdings" pitchFamily="2" charset="2"/>
              <a:buChar char="Ø"/>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North part:</a:t>
            </a:r>
          </a:p>
          <a:p>
            <a:pPr algn="just">
              <a:buNone/>
            </a:pPr>
            <a:r>
              <a:rPr lang="en-US" sz="2800" b="1" dirty="0" smtClean="0">
                <a:latin typeface="Times New Roman" pitchFamily="18" charset="0"/>
                <a:cs typeface="Times New Roman" pitchFamily="18" charset="0"/>
              </a:rPr>
              <a:t>            Grassy Plains with scattered trees and bushes</a:t>
            </a:r>
          </a:p>
          <a:p>
            <a:pPr algn="just">
              <a:buFont typeface="Wingdings" pitchFamily="2" charset="2"/>
              <a:buChar char="Ø"/>
            </a:pPr>
            <a:r>
              <a:rPr lang="en-US" sz="2800" b="1" dirty="0" smtClean="0">
                <a:latin typeface="Times New Roman" pitchFamily="18" charset="0"/>
                <a:cs typeface="Times New Roman" pitchFamily="18" charset="0"/>
              </a:rPr>
              <a:t>   South:</a:t>
            </a:r>
          </a:p>
          <a:p>
            <a:pPr algn="just">
              <a:buNone/>
            </a:pPr>
            <a:endParaRPr lang="en-US" sz="2800" b="1" dirty="0" smtClean="0">
              <a:latin typeface="Times New Roman" pitchFamily="18" charset="0"/>
              <a:cs typeface="Times New Roman" pitchFamily="18" charset="0"/>
            </a:endParaRPr>
          </a:p>
          <a:p>
            <a:pPr algn="just">
              <a:buNone/>
            </a:pPr>
            <a:endParaRPr lang="en-US" sz="2800" b="1" dirty="0" smtClean="0">
              <a:latin typeface="+mj-lt"/>
            </a:endParaRPr>
          </a:p>
        </p:txBody>
      </p:sp>
      <p:sp>
        <p:nvSpPr>
          <p:cNvPr id="2" name="Title 1"/>
          <p:cNvSpPr>
            <a:spLocks noGrp="1"/>
          </p:cNvSpPr>
          <p:nvPr>
            <p:ph type="title"/>
          </p:nvPr>
        </p:nvSpPr>
        <p:spPr>
          <a:xfrm>
            <a:off x="762000" y="457200"/>
            <a:ext cx="7010400" cy="896112"/>
          </a:xfrm>
        </p:spPr>
        <p:txBody>
          <a:bodyPr>
            <a:normAutofit/>
          </a:bodyPr>
          <a:lstStyle/>
          <a:p>
            <a:r>
              <a:rPr lang="en-US" sz="4000" b="1" dirty="0" smtClean="0">
                <a:solidFill>
                  <a:srgbClr val="00B0F0"/>
                </a:solidFill>
                <a:latin typeface="Times New Roman" pitchFamily="18" charset="0"/>
                <a:cs typeface="Times New Roman" pitchFamily="18" charset="0"/>
              </a:rPr>
              <a:t>Physical Features</a:t>
            </a:r>
            <a:endParaRPr lang="en-US" sz="4000" b="1" dirty="0">
              <a:solidFill>
                <a:srgbClr val="00B0F0"/>
              </a:solidFill>
              <a:latin typeface="Times New Roman" pitchFamily="18" charset="0"/>
              <a:cs typeface="Times New Roman" pitchFamily="18" charset="0"/>
            </a:endParaRPr>
          </a:p>
        </p:txBody>
      </p:sp>
      <p:sp>
        <p:nvSpPr>
          <p:cNvPr id="8" name="Rectangle 7"/>
          <p:cNvSpPr/>
          <p:nvPr/>
        </p:nvSpPr>
        <p:spPr>
          <a:xfrm>
            <a:off x="457200" y="3733800"/>
            <a:ext cx="8305800" cy="954107"/>
          </a:xfrm>
          <a:prstGeom prst="rect">
            <a:avLst/>
          </a:prstGeom>
        </p:spPr>
        <p:txBody>
          <a:bodyPr wrap="square">
            <a:spAutoFit/>
          </a:bodyPr>
          <a:lstStyle/>
          <a:p>
            <a:endParaRPr lang="en-US" sz="2800" dirty="0" smtClean="0"/>
          </a:p>
          <a:p>
            <a:pPr>
              <a:buNone/>
            </a:pPr>
            <a:r>
              <a:rPr lang="en-US" sz="2800" dirty="0" smtClean="0">
                <a:latin typeface="+mj-lt"/>
              </a:rPr>
              <a:t>            </a:t>
            </a:r>
            <a:r>
              <a:rPr lang="en-US" sz="2800" b="1" dirty="0" smtClean="0">
                <a:latin typeface="Times New Roman" pitchFamily="18" charset="0"/>
                <a:cs typeface="Times New Roman" pitchFamily="18" charset="0"/>
              </a:rPr>
              <a:t>Rich in vegetation (luxuriant Forests)  </a:t>
            </a:r>
          </a:p>
        </p:txBody>
      </p:sp>
      <p:sp>
        <p:nvSpPr>
          <p:cNvPr id="9" name="Rectangle 8"/>
          <p:cNvSpPr/>
          <p:nvPr/>
        </p:nvSpPr>
        <p:spPr>
          <a:xfrm>
            <a:off x="685800" y="4724400"/>
            <a:ext cx="5622929" cy="954107"/>
          </a:xfrm>
          <a:prstGeom prst="rect">
            <a:avLst/>
          </a:prstGeom>
        </p:spPr>
        <p:txBody>
          <a:bodyPr wrap="square">
            <a:spAutoFit/>
          </a:bodyPr>
          <a:lstStyle/>
          <a:p>
            <a:pPr>
              <a:buFont typeface="Wingdings" pitchFamily="2" charset="2"/>
              <a:buChar char="Ø"/>
            </a:pPr>
            <a:r>
              <a:rPr lang="en-US" sz="2800" b="1" dirty="0" smtClean="0">
                <a:solidFill>
                  <a:srgbClr val="00B0F0"/>
                </a:solidFill>
                <a:latin typeface="+mj-lt"/>
                <a:cs typeface="Times New Roman" pitchFamily="18" charset="0"/>
              </a:rPr>
              <a:t>  </a:t>
            </a:r>
            <a:r>
              <a:rPr lang="en-US" sz="2800" b="1" dirty="0" smtClean="0">
                <a:latin typeface="Times New Roman" pitchFamily="18" charset="0"/>
                <a:cs typeface="Times New Roman" pitchFamily="18" charset="0"/>
              </a:rPr>
              <a:t>North west:    </a:t>
            </a:r>
          </a:p>
          <a:p>
            <a:r>
              <a:rPr lang="en-US" sz="2800" b="1" dirty="0" smtClean="0">
                <a:latin typeface="Times New Roman" pitchFamily="18" charset="0"/>
                <a:cs typeface="Times New Roman" pitchFamily="18" charset="0"/>
              </a:rPr>
              <a:t>                     Deserts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lstStyle/>
          <a:p>
            <a:r>
              <a:rPr lang="en-US" sz="3200" b="1" dirty="0" smtClean="0">
                <a:latin typeface="Times New Roman" pitchFamily="18" charset="0"/>
                <a:cs typeface="Times New Roman" pitchFamily="18" charset="0"/>
              </a:rPr>
              <a:t>Platysternidae (Big headed turtle)</a:t>
            </a:r>
          </a:p>
          <a:p>
            <a:endParaRPr lang="en-US" dirty="0"/>
          </a:p>
        </p:txBody>
      </p:sp>
      <p:pic>
        <p:nvPicPr>
          <p:cNvPr id="4" name="Picture 1" descr="C:\Documents and Settings\Mariam Riaz\My Documents\My Pictures\big head trtl.bmp"/>
          <p:cNvPicPr>
            <a:picLocks noChangeAspect="1" noChangeArrowheads="1"/>
          </p:cNvPicPr>
          <p:nvPr/>
        </p:nvPicPr>
        <p:blipFill>
          <a:blip r:embed="rId3"/>
          <a:srcRect/>
          <a:stretch>
            <a:fillRect/>
          </a:stretch>
        </p:blipFill>
        <p:spPr bwMode="auto">
          <a:xfrm>
            <a:off x="1371600" y="1676400"/>
            <a:ext cx="6629400" cy="436245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914400"/>
            <a:ext cx="8229600" cy="5016691"/>
          </a:xfrm>
        </p:spPr>
        <p:txBody>
          <a:bodyPr/>
          <a:lstStyle/>
          <a:p>
            <a:r>
              <a:rPr lang="en-US" sz="2800" b="1" dirty="0" smtClean="0">
                <a:latin typeface="Times New Roman" pitchFamily="18" charset="0"/>
                <a:cs typeface="Times New Roman" pitchFamily="18" charset="0"/>
              </a:rPr>
              <a:t>Lanthanotidae (Lizards)</a:t>
            </a:r>
          </a:p>
          <a:p>
            <a:endParaRPr lang="en-US" dirty="0"/>
          </a:p>
        </p:txBody>
      </p:sp>
      <p:pic>
        <p:nvPicPr>
          <p:cNvPr id="310274" name="Picture 2"/>
          <p:cNvPicPr>
            <a:picLocks noChangeAspect="1" noChangeArrowheads="1"/>
          </p:cNvPicPr>
          <p:nvPr/>
        </p:nvPicPr>
        <p:blipFill>
          <a:blip r:embed="rId3"/>
          <a:srcRect/>
          <a:stretch>
            <a:fillRect/>
          </a:stretch>
        </p:blipFill>
        <p:spPr bwMode="auto">
          <a:xfrm>
            <a:off x="1219200" y="1981200"/>
            <a:ext cx="6142446"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4" descr="Russell's viper"/>
          <p:cNvPicPr>
            <a:picLocks noGrp="1" noChangeAspect="1" noChangeArrowheads="1"/>
          </p:cNvPicPr>
          <p:nvPr>
            <p:ph idx="4294967295"/>
          </p:nvPr>
        </p:nvPicPr>
        <p:blipFill>
          <a:blip r:embed="rId3"/>
          <a:srcRect/>
          <a:stretch>
            <a:fillRect/>
          </a:stretch>
        </p:blipFill>
        <p:spPr>
          <a:xfrm>
            <a:off x="0" y="3581400"/>
            <a:ext cx="4648200" cy="3276600"/>
          </a:xfrm>
          <a:noFill/>
        </p:spPr>
      </p:pic>
      <p:sp>
        <p:nvSpPr>
          <p:cNvPr id="38916" name="Rectangle 7"/>
          <p:cNvSpPr>
            <a:spLocks noChangeArrowheads="1"/>
          </p:cNvSpPr>
          <p:nvPr/>
        </p:nvSpPr>
        <p:spPr bwMode="auto">
          <a:xfrm>
            <a:off x="609600" y="3581400"/>
            <a:ext cx="3200400" cy="457200"/>
          </a:xfrm>
          <a:prstGeom prst="rect">
            <a:avLst/>
          </a:prstGeom>
          <a:noFill/>
          <a:ln w="9525">
            <a:noFill/>
            <a:miter lim="800000"/>
            <a:headEnd/>
            <a:tailEnd/>
          </a:ln>
        </p:spPr>
        <p:txBody>
          <a:bodyPr anchor="ctr"/>
          <a:lstStyle/>
          <a:p>
            <a:pPr algn="ctr"/>
            <a:r>
              <a:rPr lang="en-US" sz="2800" b="1" dirty="0">
                <a:solidFill>
                  <a:schemeClr val="accent1">
                    <a:lumMod val="20000"/>
                    <a:lumOff val="80000"/>
                  </a:schemeClr>
                </a:solidFill>
                <a:latin typeface="Times New Roman" pitchFamily="18" charset="0"/>
                <a:cs typeface="Times New Roman" pitchFamily="18" charset="0"/>
              </a:rPr>
              <a:t>Russell's viper </a:t>
            </a:r>
          </a:p>
        </p:txBody>
      </p:sp>
      <p:pic>
        <p:nvPicPr>
          <p:cNvPr id="5" name="Picture 4" descr="Indian cobra 2"/>
          <p:cNvPicPr>
            <a:picLocks noChangeAspect="1" noChangeArrowheads="1"/>
          </p:cNvPicPr>
          <p:nvPr/>
        </p:nvPicPr>
        <p:blipFill>
          <a:blip r:embed="rId4"/>
          <a:srcRect/>
          <a:stretch>
            <a:fillRect/>
          </a:stretch>
        </p:blipFill>
        <p:spPr>
          <a:xfrm>
            <a:off x="4724400" y="3581400"/>
            <a:ext cx="4419600" cy="3276600"/>
          </a:xfrm>
          <a:prstGeom prst="rect">
            <a:avLst/>
          </a:prstGeom>
          <a:noFill/>
        </p:spPr>
      </p:pic>
      <p:sp>
        <p:nvSpPr>
          <p:cNvPr id="6" name="Rectangle 5"/>
          <p:cNvSpPr/>
          <p:nvPr/>
        </p:nvSpPr>
        <p:spPr>
          <a:xfrm>
            <a:off x="6019800" y="3581400"/>
            <a:ext cx="3124200" cy="584775"/>
          </a:xfrm>
          <a:prstGeom prst="rect">
            <a:avLst/>
          </a:prstGeom>
        </p:spPr>
        <p:txBody>
          <a:bodyPr wrap="square">
            <a:spAutoFit/>
          </a:bodyPr>
          <a:lstStyle/>
          <a:p>
            <a:r>
              <a:rPr lang="en-US" sz="3200" b="1" dirty="0" smtClean="0">
                <a:latin typeface="Times New Roman" pitchFamily="18" charset="0"/>
                <a:cs typeface="Times New Roman" pitchFamily="18" charset="0"/>
              </a:rPr>
              <a:t>     Indian cobra</a:t>
            </a:r>
            <a:endParaRPr lang="en-US" sz="3200" dirty="0">
              <a:latin typeface="Times New Roman" pitchFamily="18" charset="0"/>
              <a:cs typeface="Times New Roman" pitchFamily="18" charset="0"/>
            </a:endParaRPr>
          </a:p>
        </p:txBody>
      </p:sp>
      <p:pic>
        <p:nvPicPr>
          <p:cNvPr id="186369" name="Picture 1" descr="C:\Documents and Settings\Mariam Riaz\My Documents\My Pictures\kraits.bmp"/>
          <p:cNvPicPr>
            <a:picLocks noChangeAspect="1" noChangeArrowheads="1"/>
          </p:cNvPicPr>
          <p:nvPr/>
        </p:nvPicPr>
        <p:blipFill>
          <a:blip r:embed="rId5"/>
          <a:srcRect/>
          <a:stretch>
            <a:fillRect/>
          </a:stretch>
        </p:blipFill>
        <p:spPr bwMode="auto">
          <a:xfrm>
            <a:off x="4724400" y="1"/>
            <a:ext cx="4419600" cy="3047999"/>
          </a:xfrm>
          <a:prstGeom prst="rect">
            <a:avLst/>
          </a:prstGeom>
          <a:noFill/>
        </p:spPr>
      </p:pic>
      <p:sp>
        <p:nvSpPr>
          <p:cNvPr id="7" name="Rectangle 6"/>
          <p:cNvSpPr/>
          <p:nvPr/>
        </p:nvSpPr>
        <p:spPr>
          <a:xfrm>
            <a:off x="6172200" y="3048000"/>
            <a:ext cx="2559128" cy="584775"/>
          </a:xfrm>
          <a:prstGeom prst="rect">
            <a:avLst/>
          </a:prstGeom>
        </p:spPr>
        <p:txBody>
          <a:bodyPr wrap="square">
            <a:spAutoFit/>
          </a:bodyPr>
          <a:lstStyle/>
          <a:p>
            <a:r>
              <a:rPr lang="en-US" sz="3200" b="1" dirty="0" smtClean="0">
                <a:latin typeface="Times New Roman" pitchFamily="18" charset="0"/>
                <a:cs typeface="Times New Roman" pitchFamily="18" charset="0"/>
              </a:rPr>
              <a:t>Krait</a:t>
            </a:r>
            <a:endParaRPr lang="en-US" sz="3200" dirty="0">
              <a:latin typeface="Times New Roman" pitchFamily="18" charset="0"/>
              <a:cs typeface="Times New Roman" pitchFamily="18" charset="0"/>
            </a:endParaRPr>
          </a:p>
        </p:txBody>
      </p:sp>
      <p:pic>
        <p:nvPicPr>
          <p:cNvPr id="8" name="Picture 3" descr="C:\Documents and Settings\Mariam Riaz\My Documents\My Pictures\python.bmp"/>
          <p:cNvPicPr>
            <a:picLocks noChangeAspect="1" noChangeArrowheads="1"/>
          </p:cNvPicPr>
          <p:nvPr/>
        </p:nvPicPr>
        <p:blipFill>
          <a:blip r:embed="rId6"/>
          <a:srcRect/>
          <a:stretch>
            <a:fillRect/>
          </a:stretch>
        </p:blipFill>
        <p:spPr bwMode="auto">
          <a:xfrm>
            <a:off x="0" y="0"/>
            <a:ext cx="4648200" cy="3048000"/>
          </a:xfrm>
          <a:prstGeom prst="rect">
            <a:avLst/>
          </a:prstGeom>
          <a:noFill/>
        </p:spPr>
      </p:pic>
      <p:sp>
        <p:nvSpPr>
          <p:cNvPr id="9" name="Rectangle 8"/>
          <p:cNvSpPr/>
          <p:nvPr/>
        </p:nvSpPr>
        <p:spPr>
          <a:xfrm>
            <a:off x="1219200" y="2971800"/>
            <a:ext cx="4102593" cy="584775"/>
          </a:xfrm>
          <a:prstGeom prst="rect">
            <a:avLst/>
          </a:prstGeom>
        </p:spPr>
        <p:txBody>
          <a:bodyPr wrap="square">
            <a:spAutoFit/>
          </a:bodyPr>
          <a:lstStyle/>
          <a:p>
            <a:r>
              <a:rPr lang="en-US" sz="3200" b="1" dirty="0" smtClean="0">
                <a:latin typeface="Times New Roman" pitchFamily="18" charset="0"/>
                <a:cs typeface="Times New Roman" pitchFamily="18" charset="0"/>
              </a:rPr>
              <a:t>Python</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505200"/>
            <a:ext cx="7568496" cy="523220"/>
          </a:xfrm>
          <a:prstGeom prst="rect">
            <a:avLst/>
          </a:prstGeom>
        </p:spPr>
        <p:txBody>
          <a:bodyPr wrap="square">
            <a:spAutoFit/>
          </a:bodyPr>
          <a:lstStyle/>
          <a:p>
            <a:r>
              <a:rPr lang="en-US" sz="2800" b="1" dirty="0" smtClean="0">
                <a:latin typeface="Times New Roman" pitchFamily="18" charset="0"/>
                <a:cs typeface="Times New Roman" pitchFamily="18" charset="0"/>
              </a:rPr>
              <a:t>Monitor Lizard</a:t>
            </a:r>
            <a:endParaRPr lang="en-US" sz="2800" dirty="0"/>
          </a:p>
        </p:txBody>
      </p:sp>
      <p:pic>
        <p:nvPicPr>
          <p:cNvPr id="235524" name="Picture 4" descr="C:\Documents and Settings\Mariam Riaz\My Documents\My Pictures\Geckos.bmp"/>
          <p:cNvPicPr>
            <a:picLocks noChangeAspect="1" noChangeArrowheads="1"/>
          </p:cNvPicPr>
          <p:nvPr/>
        </p:nvPicPr>
        <p:blipFill>
          <a:blip r:embed="rId3"/>
          <a:srcRect/>
          <a:stretch>
            <a:fillRect/>
          </a:stretch>
        </p:blipFill>
        <p:spPr bwMode="auto">
          <a:xfrm>
            <a:off x="4724400" y="4038600"/>
            <a:ext cx="4419600" cy="2819400"/>
          </a:xfrm>
          <a:prstGeom prst="rect">
            <a:avLst/>
          </a:prstGeom>
          <a:noFill/>
        </p:spPr>
      </p:pic>
      <p:sp>
        <p:nvSpPr>
          <p:cNvPr id="9" name="Rectangle 8"/>
          <p:cNvSpPr/>
          <p:nvPr/>
        </p:nvSpPr>
        <p:spPr>
          <a:xfrm>
            <a:off x="4800600" y="3581400"/>
            <a:ext cx="2233834" cy="523220"/>
          </a:xfrm>
          <a:prstGeom prst="rect">
            <a:avLst/>
          </a:prstGeom>
        </p:spPr>
        <p:txBody>
          <a:bodyPr wrap="square">
            <a:spAutoFit/>
          </a:bodyPr>
          <a:lstStyle/>
          <a:p>
            <a:r>
              <a:rPr lang="en-US" sz="2800" b="1" dirty="0" smtClean="0">
                <a:latin typeface="Times New Roman" pitchFamily="18" charset="0"/>
                <a:cs typeface="Times New Roman" pitchFamily="18" charset="0"/>
              </a:rPr>
              <a:t>Geckos</a:t>
            </a:r>
            <a:endParaRPr lang="en-US" sz="2800" dirty="0"/>
          </a:p>
        </p:txBody>
      </p:sp>
      <p:pic>
        <p:nvPicPr>
          <p:cNvPr id="10" name="Picture 4" descr="wildlife"/>
          <p:cNvPicPr>
            <a:picLocks noChangeAspect="1" noChangeArrowheads="1"/>
          </p:cNvPicPr>
          <p:nvPr/>
        </p:nvPicPr>
        <p:blipFill>
          <a:blip r:embed="rId4"/>
          <a:srcRect/>
          <a:stretch>
            <a:fillRect/>
          </a:stretch>
        </p:blipFill>
        <p:spPr bwMode="auto">
          <a:xfrm>
            <a:off x="1828800" y="685800"/>
            <a:ext cx="5867400" cy="2819400"/>
          </a:xfrm>
          <a:prstGeom prst="rect">
            <a:avLst/>
          </a:prstGeom>
          <a:noFill/>
          <a:ln w="9525">
            <a:noFill/>
            <a:miter lim="800000"/>
            <a:headEnd/>
            <a:tailEnd/>
          </a:ln>
        </p:spPr>
      </p:pic>
      <p:sp>
        <p:nvSpPr>
          <p:cNvPr id="11" name="Rectangle 10"/>
          <p:cNvSpPr/>
          <p:nvPr/>
        </p:nvSpPr>
        <p:spPr>
          <a:xfrm>
            <a:off x="3352800" y="228600"/>
            <a:ext cx="1887633" cy="584775"/>
          </a:xfrm>
          <a:prstGeom prst="rect">
            <a:avLst/>
          </a:prstGeom>
        </p:spPr>
        <p:txBody>
          <a:bodyPr wrap="none">
            <a:spAutoFit/>
          </a:bodyPr>
          <a:lstStyle/>
          <a:p>
            <a:r>
              <a:rPr lang="en-US" sz="3200" b="1" dirty="0" smtClean="0">
                <a:latin typeface="Times New Roman" pitchFamily="18" charset="0"/>
                <a:cs typeface="Times New Roman" pitchFamily="18" charset="0"/>
              </a:rPr>
              <a:t>Crocodile</a:t>
            </a:r>
            <a:endParaRPr lang="en-US" sz="3200" b="1" dirty="0"/>
          </a:p>
        </p:txBody>
      </p:sp>
      <p:pic>
        <p:nvPicPr>
          <p:cNvPr id="366594" name="Picture 2" descr="J:\mariam\Lizards of Pakistan Desert Monitor, Transcaspian Desert Monitor, Indo-Pak Desert Monitor_files\desertmonitor.jpg"/>
          <p:cNvPicPr>
            <a:picLocks noChangeAspect="1" noChangeArrowheads="1"/>
          </p:cNvPicPr>
          <p:nvPr/>
        </p:nvPicPr>
        <p:blipFill>
          <a:blip r:embed="rId5"/>
          <a:srcRect/>
          <a:stretch>
            <a:fillRect/>
          </a:stretch>
        </p:blipFill>
        <p:spPr bwMode="auto">
          <a:xfrm>
            <a:off x="1" y="4064860"/>
            <a:ext cx="4343400" cy="2793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743200"/>
            <a:ext cx="8229600" cy="4648200"/>
          </a:xfrm>
        </p:spPr>
        <p:txBody>
          <a:bodyPr>
            <a:normAutofit/>
          </a:bodyPr>
          <a:lstStyle/>
          <a:p>
            <a:pPr algn="just">
              <a:buFont typeface="Wingdings" pitchFamily="2" charset="2"/>
              <a:buChar char="Ø"/>
            </a:pPr>
            <a:r>
              <a:rPr lang="en-US" sz="3200" b="1" dirty="0" smtClean="0">
                <a:latin typeface="Times New Roman" pitchFamily="18" charset="0"/>
                <a:cs typeface="Times New Roman" pitchFamily="18" charset="0"/>
              </a:rPr>
              <a:t>66 families of Birds</a:t>
            </a:r>
          </a:p>
          <a:p>
            <a:pPr algn="just">
              <a:buFont typeface="Wingdings" pitchFamily="2" charset="2"/>
              <a:buChar char="Ø"/>
            </a:pPr>
            <a:r>
              <a:rPr lang="en-US" sz="3200" b="1" dirty="0" smtClean="0">
                <a:latin typeface="Times New Roman" pitchFamily="18" charset="0"/>
                <a:cs typeface="Times New Roman" pitchFamily="18" charset="0"/>
              </a:rPr>
              <a:t>More than 340 genera of land-birds ,</a:t>
            </a:r>
          </a:p>
          <a:p>
            <a:pPr algn="just">
              <a:buFont typeface="Wingdings" pitchFamily="2" charset="2"/>
              <a:buChar char="Ø"/>
            </a:pPr>
            <a:r>
              <a:rPr lang="en-US" sz="3200" b="1" dirty="0" smtClean="0">
                <a:latin typeface="Times New Roman" pitchFamily="18" charset="0"/>
                <a:cs typeface="Times New Roman" pitchFamily="18" charset="0"/>
              </a:rPr>
              <a:t>165 are peculiar to it.</a:t>
            </a:r>
          </a:p>
          <a:p>
            <a:pPr algn="just">
              <a:buFont typeface="Wingdings" pitchFamily="2" charset="2"/>
              <a:buChar char="Ø"/>
            </a:pPr>
            <a:r>
              <a:rPr lang="en-US" sz="3200" b="1" dirty="0" smtClean="0">
                <a:latin typeface="Times New Roman" pitchFamily="18" charset="0"/>
                <a:cs typeface="Times New Roman" pitchFamily="18" charset="0"/>
              </a:rPr>
              <a:t>About 961 species in this region.</a:t>
            </a:r>
          </a:p>
        </p:txBody>
      </p:sp>
      <p:sp>
        <p:nvSpPr>
          <p:cNvPr id="2" name="Title 1"/>
          <p:cNvSpPr>
            <a:spLocks noGrp="1"/>
          </p:cNvSpPr>
          <p:nvPr>
            <p:ph type="title"/>
          </p:nvPr>
        </p:nvSpPr>
        <p:spPr>
          <a:xfrm>
            <a:off x="3505200" y="1295400"/>
            <a:ext cx="6934200" cy="515113"/>
          </a:xfrm>
        </p:spPr>
        <p:txBody>
          <a:bodyPr>
            <a:noAutofit/>
          </a:bodyPr>
          <a:lstStyle/>
          <a:p>
            <a:r>
              <a:rPr lang="en-US" sz="4800" b="1" dirty="0" smtClean="0">
                <a:solidFill>
                  <a:schemeClr val="bg2">
                    <a:lumMod val="75000"/>
                  </a:schemeClr>
                </a:solidFill>
                <a:latin typeface="Times New Roman" pitchFamily="18" charset="0"/>
                <a:cs typeface="Times New Roman" pitchFamily="18" charset="0"/>
              </a:rPr>
              <a:t>BIRDS</a:t>
            </a:r>
            <a:endParaRPr lang="en-US" sz="4800" b="1" dirty="0">
              <a:solidFill>
                <a:schemeClr val="bg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8229600" cy="2895600"/>
          </a:xfrm>
        </p:spPr>
        <p:txBody>
          <a:bodyPr/>
          <a:lstStyle/>
          <a:p>
            <a:pPr algn="just">
              <a:buFont typeface="Wingdings" pitchFamily="2" charset="2"/>
              <a:buChar char="Ø"/>
            </a:pPr>
            <a:r>
              <a:rPr lang="en-US" sz="3600" b="1" dirty="0" smtClean="0">
                <a:solidFill>
                  <a:schemeClr val="bg2">
                    <a:lumMod val="50000"/>
                  </a:schemeClr>
                </a:solidFill>
                <a:latin typeface="Times New Roman" pitchFamily="18" charset="0"/>
                <a:cs typeface="Times New Roman" pitchFamily="18" charset="0"/>
              </a:rPr>
              <a:t>Endemic Family :</a:t>
            </a:r>
          </a:p>
          <a:p>
            <a:pPr algn="just">
              <a:buNone/>
            </a:pPr>
            <a:r>
              <a:rPr lang="en-US" sz="28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Eurylaemidae </a:t>
            </a:r>
          </a:p>
          <a:p>
            <a:pPr algn="just">
              <a:buNone/>
            </a:pPr>
            <a:r>
              <a:rPr lang="en-US" sz="3200" b="1" dirty="0" smtClean="0">
                <a:latin typeface="Times New Roman" pitchFamily="18" charset="0"/>
                <a:cs typeface="Times New Roman" pitchFamily="18" charset="0"/>
              </a:rPr>
              <a:t>(Long Tailed Broad bills</a:t>
            </a:r>
          </a:p>
          <a:p>
            <a:pPr algn="just">
              <a:buNone/>
            </a:pPr>
            <a:r>
              <a:rPr lang="en-US" sz="3200" b="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Psarisomus dalhousiae)</a:t>
            </a:r>
            <a:endParaRPr lang="en-US" b="1" dirty="0">
              <a:latin typeface="Times New Roman" pitchFamily="18" charset="0"/>
              <a:cs typeface="Times New Roman" pitchFamily="18" charset="0"/>
            </a:endParaRPr>
          </a:p>
        </p:txBody>
      </p:sp>
      <p:pic>
        <p:nvPicPr>
          <p:cNvPr id="313346" name="Picture 2" descr="C:\Documents and Settings\abc\My Documents\My Pictures\long_tailed_broadbill.jpg"/>
          <p:cNvPicPr>
            <a:picLocks noChangeAspect="1" noChangeArrowheads="1"/>
          </p:cNvPicPr>
          <p:nvPr/>
        </p:nvPicPr>
        <p:blipFill>
          <a:blip r:embed="rId3"/>
          <a:srcRect/>
          <a:stretch>
            <a:fillRect/>
          </a:stretch>
        </p:blipFill>
        <p:spPr bwMode="auto">
          <a:xfrm>
            <a:off x="2362200" y="2590800"/>
            <a:ext cx="4800600" cy="35814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066800"/>
            <a:ext cx="8229600" cy="4389120"/>
          </a:xfrm>
        </p:spPr>
        <p:txBody>
          <a:bodyPr>
            <a:normAutofit fontScale="92500" lnSpcReduction="10000"/>
          </a:bodyPr>
          <a:lstStyle/>
          <a:p>
            <a:pPr marL="514350" indent="-514350" algn="just">
              <a:buFont typeface="+mj-lt"/>
              <a:buAutoNum type="arabicPeriod"/>
            </a:pPr>
            <a:r>
              <a:rPr lang="en-US" sz="3200" b="1" dirty="0" smtClean="0">
                <a:latin typeface="Times New Roman" pitchFamily="18" charset="0"/>
                <a:cs typeface="Times New Roman" pitchFamily="18" charset="0"/>
              </a:rPr>
              <a:t>Wood Pecker</a:t>
            </a:r>
          </a:p>
          <a:p>
            <a:pPr marL="514350" indent="-514350" algn="just">
              <a:buFont typeface="+mj-lt"/>
              <a:buAutoNum type="arabicPeriod"/>
            </a:pPr>
            <a:r>
              <a:rPr lang="en-US" sz="3200" b="1" dirty="0" smtClean="0">
                <a:latin typeface="Times New Roman" pitchFamily="18" charset="0"/>
                <a:cs typeface="Times New Roman" pitchFamily="18" charset="0"/>
              </a:rPr>
              <a:t>Pea- cock </a:t>
            </a:r>
          </a:p>
          <a:p>
            <a:pPr marL="514350" indent="-514350" algn="just">
              <a:buFont typeface="+mj-lt"/>
              <a:buAutoNum type="arabicPeriod"/>
            </a:pPr>
            <a:r>
              <a:rPr lang="en-US" sz="3200" b="1" dirty="0" smtClean="0">
                <a:latin typeface="Times New Roman" pitchFamily="18" charset="0"/>
                <a:cs typeface="Times New Roman" pitchFamily="18" charset="0"/>
              </a:rPr>
              <a:t>Pigeons</a:t>
            </a:r>
          </a:p>
          <a:p>
            <a:pPr marL="514350" indent="-514350" algn="just">
              <a:buFont typeface="+mj-lt"/>
              <a:buAutoNum type="arabicPeriod"/>
            </a:pPr>
            <a:r>
              <a:rPr lang="en-US" sz="3200" b="1" dirty="0" smtClean="0">
                <a:latin typeface="Times New Roman" pitchFamily="18" charset="0"/>
                <a:cs typeface="Times New Roman" pitchFamily="18" charset="0"/>
              </a:rPr>
              <a:t>King fisher   </a:t>
            </a:r>
          </a:p>
          <a:p>
            <a:pPr marL="514350" indent="-514350" algn="just">
              <a:buFont typeface="+mj-lt"/>
              <a:buAutoNum type="arabicPeriod"/>
            </a:pPr>
            <a:r>
              <a:rPr lang="en-US" sz="3200" b="1" dirty="0" smtClean="0">
                <a:latin typeface="Times New Roman" pitchFamily="18" charset="0"/>
                <a:cs typeface="Times New Roman" pitchFamily="18" charset="0"/>
              </a:rPr>
              <a:t>Crows</a:t>
            </a:r>
          </a:p>
          <a:p>
            <a:pPr marL="514350" indent="-514350" algn="just">
              <a:buFont typeface="+mj-lt"/>
              <a:buAutoNum type="arabicPeriod"/>
            </a:pPr>
            <a:r>
              <a:rPr lang="en-US" sz="3200" b="1" dirty="0" smtClean="0">
                <a:latin typeface="Times New Roman" pitchFamily="18" charset="0"/>
                <a:cs typeface="Times New Roman" pitchFamily="18" charset="0"/>
              </a:rPr>
              <a:t>Bulbul</a:t>
            </a:r>
          </a:p>
          <a:p>
            <a:pPr marL="514350" indent="-514350" algn="just">
              <a:buFont typeface="+mj-lt"/>
              <a:buAutoNum type="arabicPeriod"/>
            </a:pPr>
            <a:r>
              <a:rPr lang="en-US" sz="3200" b="1" dirty="0" smtClean="0">
                <a:latin typeface="Times New Roman" pitchFamily="18" charset="0"/>
                <a:cs typeface="Times New Roman" pitchFamily="18" charset="0"/>
              </a:rPr>
              <a:t>Babbler  </a:t>
            </a:r>
          </a:p>
          <a:p>
            <a:pPr marL="514350" indent="-514350" algn="just">
              <a:buFont typeface="+mj-lt"/>
              <a:buAutoNum type="arabicPeriod"/>
            </a:pPr>
            <a:r>
              <a:rPr lang="en-US" sz="3200" b="1" dirty="0" smtClean="0">
                <a:latin typeface="Times New Roman" pitchFamily="18" charset="0"/>
                <a:cs typeface="Times New Roman" pitchFamily="18" charset="0"/>
              </a:rPr>
              <a:t>Orioles</a:t>
            </a:r>
          </a:p>
          <a:p>
            <a:pPr marL="514350" indent="-514350" algn="just">
              <a:buFont typeface="+mj-lt"/>
              <a:buAutoNum type="arabicPeriod"/>
            </a:pPr>
            <a:r>
              <a:rPr lang="en-US" sz="3200" b="1" dirty="0" smtClean="0">
                <a:latin typeface="Times New Roman" pitchFamily="18" charset="0"/>
                <a:cs typeface="Times New Roman" pitchFamily="18" charset="0"/>
              </a:rPr>
              <a:t>Weaver Bids etc</a:t>
            </a:r>
          </a:p>
          <a:p>
            <a:endParaRPr lang="en-US" dirty="0"/>
          </a:p>
        </p:txBody>
      </p:sp>
      <p:pic>
        <p:nvPicPr>
          <p:cNvPr id="4" name="Picture 1" descr="C:\Documents and Settings\xyz\My Documents\My Pictures\parrot 1.gif"/>
          <p:cNvPicPr>
            <a:picLocks noChangeAspect="1" noChangeArrowheads="1" noCrop="1"/>
          </p:cNvPicPr>
          <p:nvPr/>
        </p:nvPicPr>
        <p:blipFill>
          <a:blip r:embed="rId2"/>
          <a:srcRect/>
          <a:stretch>
            <a:fillRect/>
          </a:stretch>
        </p:blipFill>
        <p:spPr bwMode="auto">
          <a:xfrm>
            <a:off x="5105400" y="1219200"/>
            <a:ext cx="3429000" cy="4572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295400"/>
            <a:ext cx="5369654" cy="523220"/>
          </a:xfrm>
          <a:prstGeom prst="rect">
            <a:avLst/>
          </a:prstGeom>
        </p:spPr>
        <p:txBody>
          <a:bodyPr wrap="square">
            <a:spAutoFit/>
          </a:bodyPr>
          <a:lstStyle/>
          <a:p>
            <a:r>
              <a:rPr lang="en-US" sz="2800" b="1" dirty="0" smtClean="0">
                <a:latin typeface="Times New Roman" pitchFamily="18" charset="0"/>
                <a:cs typeface="Times New Roman" pitchFamily="18" charset="0"/>
              </a:rPr>
              <a:t>Green Bee Eater</a:t>
            </a:r>
            <a:endParaRPr lang="en-US" sz="2800" dirty="0"/>
          </a:p>
        </p:txBody>
      </p:sp>
      <p:pic>
        <p:nvPicPr>
          <p:cNvPr id="182275" name="Picture 3" descr="C:\Documents and Settings\Mariam Riaz\My Documents\My Pictures\oriole.bmp"/>
          <p:cNvPicPr>
            <a:picLocks noChangeAspect="1" noChangeArrowheads="1"/>
          </p:cNvPicPr>
          <p:nvPr/>
        </p:nvPicPr>
        <p:blipFill>
          <a:blip r:embed="rId3"/>
          <a:srcRect/>
          <a:stretch>
            <a:fillRect/>
          </a:stretch>
        </p:blipFill>
        <p:spPr bwMode="auto">
          <a:xfrm>
            <a:off x="4495800" y="0"/>
            <a:ext cx="4648200" cy="4038600"/>
          </a:xfrm>
          <a:prstGeom prst="rect">
            <a:avLst/>
          </a:prstGeom>
          <a:noFill/>
        </p:spPr>
      </p:pic>
      <p:sp>
        <p:nvSpPr>
          <p:cNvPr id="11" name="Rectangle 10"/>
          <p:cNvSpPr/>
          <p:nvPr/>
        </p:nvSpPr>
        <p:spPr>
          <a:xfrm>
            <a:off x="5715000" y="4114800"/>
            <a:ext cx="2667000" cy="523220"/>
          </a:xfrm>
          <a:prstGeom prst="rect">
            <a:avLst/>
          </a:prstGeom>
        </p:spPr>
        <p:txBody>
          <a:bodyPr wrap="square" anchor="b">
            <a:spAutoFit/>
          </a:bodyPr>
          <a:lstStyle/>
          <a:p>
            <a:r>
              <a:rPr lang="en-US" sz="2800" b="1" dirty="0" smtClean="0">
                <a:latin typeface="Times New Roman" pitchFamily="18" charset="0"/>
                <a:cs typeface="Times New Roman" pitchFamily="18" charset="0"/>
              </a:rPr>
              <a:t>Golden Oriole</a:t>
            </a:r>
            <a:endParaRPr lang="en-US" sz="2800" dirty="0"/>
          </a:p>
        </p:txBody>
      </p:sp>
      <p:pic>
        <p:nvPicPr>
          <p:cNvPr id="422913" name="Picture 1" descr="C:\Documents and Settings\abc\My Documents\My Pictures\bee eater.jpg"/>
          <p:cNvPicPr>
            <a:picLocks noChangeAspect="1" noChangeArrowheads="1"/>
          </p:cNvPicPr>
          <p:nvPr/>
        </p:nvPicPr>
        <p:blipFill>
          <a:blip r:embed="rId4"/>
          <a:srcRect/>
          <a:stretch>
            <a:fillRect/>
          </a:stretch>
        </p:blipFill>
        <p:spPr bwMode="auto">
          <a:xfrm>
            <a:off x="0" y="2057400"/>
            <a:ext cx="4343400" cy="48006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C:\Documents and Settings\Mariam Riaz\My Documents\My Pictures\wb.bmp"/>
          <p:cNvPicPr>
            <a:picLocks noGrp="1" noChangeAspect="1" noChangeArrowheads="1"/>
          </p:cNvPicPr>
          <p:nvPr>
            <p:ph idx="1"/>
          </p:nvPr>
        </p:nvPicPr>
        <p:blipFill>
          <a:blip r:embed="rId3"/>
          <a:srcRect/>
          <a:stretch>
            <a:fillRect/>
          </a:stretch>
        </p:blipFill>
        <p:spPr bwMode="auto">
          <a:xfrm>
            <a:off x="2971800" y="1752600"/>
            <a:ext cx="2971800" cy="3124200"/>
          </a:xfrm>
          <a:prstGeom prst="rect">
            <a:avLst/>
          </a:prstGeom>
          <a:noFill/>
        </p:spPr>
      </p:pic>
      <p:sp>
        <p:nvSpPr>
          <p:cNvPr id="5" name="Rectangle 4"/>
          <p:cNvSpPr/>
          <p:nvPr/>
        </p:nvSpPr>
        <p:spPr>
          <a:xfrm>
            <a:off x="3124200" y="1828800"/>
            <a:ext cx="6545227" cy="523220"/>
          </a:xfrm>
          <a:prstGeom prst="rect">
            <a:avLst/>
          </a:prstGeom>
        </p:spPr>
        <p:txBody>
          <a:bodyPr wrap="square">
            <a:spAutoFit/>
          </a:bodyPr>
          <a:lstStyle/>
          <a:p>
            <a:r>
              <a:rPr lang="en-US" sz="2800" b="1" dirty="0" smtClean="0">
                <a:latin typeface="Times New Roman" pitchFamily="18" charset="0"/>
                <a:cs typeface="Times New Roman" pitchFamily="18" charset="0"/>
              </a:rPr>
              <a:t>Baya Weaver</a:t>
            </a:r>
            <a:endParaRPr lang="en-US" sz="2800" b="1" dirty="0">
              <a:latin typeface="Times New Roman" pitchFamily="18" charset="0"/>
              <a:cs typeface="Times New Roman" pitchFamily="18" charset="0"/>
            </a:endParaRPr>
          </a:p>
        </p:txBody>
      </p:sp>
      <p:sp>
        <p:nvSpPr>
          <p:cNvPr id="8" name="Rectangle 7"/>
          <p:cNvSpPr/>
          <p:nvPr/>
        </p:nvSpPr>
        <p:spPr>
          <a:xfrm>
            <a:off x="0" y="2895600"/>
            <a:ext cx="3429000" cy="523220"/>
          </a:xfrm>
          <a:prstGeom prst="rect">
            <a:avLst/>
          </a:prstGeom>
        </p:spPr>
        <p:txBody>
          <a:bodyPr wrap="square">
            <a:spAutoFit/>
          </a:bodyPr>
          <a:lstStyle/>
          <a:p>
            <a:r>
              <a:rPr lang="en-US" sz="2800" b="1" dirty="0" smtClean="0">
                <a:latin typeface="Times New Roman" pitchFamily="18" charset="0"/>
                <a:cs typeface="Times New Roman" pitchFamily="18" charset="0"/>
              </a:rPr>
              <a:t>Streak  Weaver</a:t>
            </a:r>
            <a:endParaRPr lang="en-US" sz="2800" b="1" dirty="0">
              <a:latin typeface="Times New Roman" pitchFamily="18" charset="0"/>
              <a:cs typeface="Times New Roman" pitchFamily="18" charset="0"/>
            </a:endParaRPr>
          </a:p>
        </p:txBody>
      </p:sp>
      <p:pic>
        <p:nvPicPr>
          <p:cNvPr id="236550" name="Picture 6" descr="mhtml:file://C:\Documents%20and%20Settings\Mariam%20Riaz\Desktop\Ploceidae%20-%20Wikipedia,%20the%20free%20encyclopedia.mht!http://upload.wikimedia.org/wikipedia/en/thumb/3/3f/Weaver_bird_nest.jpg/220px-Weaver_bird_nest.jpg">
            <a:hlinkClick r:id="rId4"/>
          </p:cNvPr>
          <p:cNvPicPr>
            <a:picLocks noChangeAspect="1" noChangeArrowheads="1"/>
          </p:cNvPicPr>
          <p:nvPr/>
        </p:nvPicPr>
        <p:blipFill>
          <a:blip r:embed="rId5"/>
          <a:srcRect/>
          <a:stretch>
            <a:fillRect/>
          </a:stretch>
        </p:blipFill>
        <p:spPr bwMode="auto">
          <a:xfrm>
            <a:off x="5943600" y="4343400"/>
            <a:ext cx="3200400" cy="2514600"/>
          </a:xfrm>
          <a:prstGeom prst="rect">
            <a:avLst/>
          </a:prstGeom>
          <a:noFill/>
        </p:spPr>
      </p:pic>
      <p:sp>
        <p:nvSpPr>
          <p:cNvPr id="10" name="Rectangle 9"/>
          <p:cNvSpPr/>
          <p:nvPr/>
        </p:nvSpPr>
        <p:spPr>
          <a:xfrm>
            <a:off x="4101326" y="685800"/>
            <a:ext cx="4128274" cy="769441"/>
          </a:xfrm>
          <a:prstGeom prst="rect">
            <a:avLst/>
          </a:prstGeom>
        </p:spPr>
        <p:txBody>
          <a:bodyPr wrap="square">
            <a:spAutoFit/>
          </a:bodyPr>
          <a:lstStyle/>
          <a:p>
            <a:r>
              <a:rPr lang="en-US" sz="4400" b="1" dirty="0" smtClean="0">
                <a:latin typeface="Times New Roman" pitchFamily="18" charset="0"/>
                <a:cs typeface="Times New Roman" pitchFamily="18" charset="0"/>
              </a:rPr>
              <a:t>Weaver Birds</a:t>
            </a:r>
            <a:endParaRPr lang="en-US" sz="4400" b="1" dirty="0">
              <a:latin typeface="Times New Roman" pitchFamily="18" charset="0"/>
              <a:cs typeface="Times New Roman" pitchFamily="18" charset="0"/>
            </a:endParaRPr>
          </a:p>
        </p:txBody>
      </p:sp>
      <p:sp>
        <p:nvSpPr>
          <p:cNvPr id="11" name="Rectangle 10"/>
          <p:cNvSpPr/>
          <p:nvPr/>
        </p:nvSpPr>
        <p:spPr>
          <a:xfrm>
            <a:off x="6781800" y="3810000"/>
            <a:ext cx="1905000" cy="523220"/>
          </a:xfrm>
          <a:prstGeom prst="rect">
            <a:avLst/>
          </a:prstGeom>
        </p:spPr>
        <p:txBody>
          <a:bodyPr wrap="square">
            <a:spAutoFit/>
          </a:bodyPr>
          <a:lstStyle/>
          <a:p>
            <a:r>
              <a:rPr lang="en-US" sz="2800" b="1" dirty="0" smtClean="0">
                <a:latin typeface="Times New Roman" pitchFamily="18" charset="0"/>
                <a:cs typeface="Times New Roman" pitchFamily="18" charset="0"/>
              </a:rPr>
              <a:t>NESTS</a:t>
            </a:r>
            <a:endParaRPr lang="en-US" sz="2800" b="1" dirty="0"/>
          </a:p>
        </p:txBody>
      </p:sp>
      <p:pic>
        <p:nvPicPr>
          <p:cNvPr id="312322" name="Picture 2" descr="C:\Documents and Settings\abc\My Documents\My Pictures\str weawer.jpg"/>
          <p:cNvPicPr>
            <a:picLocks noChangeAspect="1" noChangeArrowheads="1"/>
          </p:cNvPicPr>
          <p:nvPr/>
        </p:nvPicPr>
        <p:blipFill>
          <a:blip r:embed="rId6"/>
          <a:srcRect/>
          <a:stretch>
            <a:fillRect/>
          </a:stretch>
        </p:blipFill>
        <p:spPr bwMode="auto">
          <a:xfrm>
            <a:off x="0" y="0"/>
            <a:ext cx="2895600" cy="28194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7" name="Picture 1" descr="C:\Documents and Settings\abc\My Documents\My Pictures\khalij.jpg"/>
          <p:cNvPicPr>
            <a:picLocks noGrp="1" noChangeAspect="1" noChangeArrowheads="1"/>
          </p:cNvPicPr>
          <p:nvPr>
            <p:ph idx="1"/>
          </p:nvPr>
        </p:nvPicPr>
        <p:blipFill>
          <a:blip r:embed="rId3"/>
          <a:srcRect/>
          <a:stretch>
            <a:fillRect/>
          </a:stretch>
        </p:blipFill>
        <p:spPr bwMode="auto">
          <a:xfrm>
            <a:off x="4876799" y="4010747"/>
            <a:ext cx="4267201" cy="2847253"/>
          </a:xfrm>
          <a:prstGeom prst="rect">
            <a:avLst/>
          </a:prstGeom>
          <a:noFill/>
        </p:spPr>
      </p:pic>
      <p:pic>
        <p:nvPicPr>
          <p:cNvPr id="418820" name="Picture 4" descr="E:\sir arshad\Arrested development - Sepia Mutiny_files\SatyrTragopanSmall.jpg">
            <a:hlinkClick r:id="rId4"/>
          </p:cNvPr>
          <p:cNvPicPr>
            <a:picLocks noChangeAspect="1" noChangeArrowheads="1"/>
          </p:cNvPicPr>
          <p:nvPr/>
        </p:nvPicPr>
        <p:blipFill>
          <a:blip r:embed="rId5" r:link="rId6"/>
          <a:srcRect/>
          <a:stretch>
            <a:fillRect/>
          </a:stretch>
        </p:blipFill>
        <p:spPr bwMode="auto">
          <a:xfrm>
            <a:off x="-1" y="4006217"/>
            <a:ext cx="4419601" cy="2851781"/>
          </a:xfrm>
          <a:prstGeom prst="rect">
            <a:avLst/>
          </a:prstGeom>
          <a:noFill/>
          <a:ln w="9525">
            <a:noFill/>
            <a:miter lim="800000"/>
            <a:headEnd/>
            <a:tailEnd/>
          </a:ln>
        </p:spPr>
      </p:pic>
      <p:sp>
        <p:nvSpPr>
          <p:cNvPr id="12" name="Rectangle 11"/>
          <p:cNvSpPr/>
          <p:nvPr/>
        </p:nvSpPr>
        <p:spPr>
          <a:xfrm>
            <a:off x="2819400" y="0"/>
            <a:ext cx="2598788" cy="769441"/>
          </a:xfrm>
          <a:prstGeom prst="rect">
            <a:avLst/>
          </a:prstGeom>
        </p:spPr>
        <p:txBody>
          <a:bodyPr wrap="none">
            <a:spAutoFit/>
          </a:bodyPr>
          <a:lstStyle/>
          <a:p>
            <a:r>
              <a:rPr lang="en-US" sz="4400" b="1" dirty="0" smtClean="0">
                <a:latin typeface="Times New Roman" pitchFamily="18" charset="0"/>
                <a:cs typeface="Times New Roman" pitchFamily="18" charset="0"/>
              </a:rPr>
              <a:t>Pheasants</a:t>
            </a:r>
            <a:endParaRPr lang="en-US" sz="4400" b="1" dirty="0">
              <a:latin typeface="Times New Roman" pitchFamily="18" charset="0"/>
              <a:cs typeface="Times New Roman" pitchFamily="18" charset="0"/>
            </a:endParaRPr>
          </a:p>
        </p:txBody>
      </p:sp>
      <p:sp>
        <p:nvSpPr>
          <p:cNvPr id="13" name="Rectangle 12"/>
          <p:cNvSpPr/>
          <p:nvPr/>
        </p:nvSpPr>
        <p:spPr>
          <a:xfrm>
            <a:off x="5105400" y="3505200"/>
            <a:ext cx="4393081" cy="523220"/>
          </a:xfrm>
          <a:prstGeom prst="rect">
            <a:avLst/>
          </a:prstGeom>
        </p:spPr>
        <p:txBody>
          <a:bodyPr wrap="square">
            <a:spAutoFit/>
          </a:bodyPr>
          <a:lstStyle/>
          <a:p>
            <a:r>
              <a:rPr lang="en-US" sz="2800" b="1" dirty="0" smtClean="0">
                <a:latin typeface="Times New Roman" pitchFamily="18" charset="0"/>
                <a:cs typeface="Times New Roman" pitchFamily="18" charset="0"/>
              </a:rPr>
              <a:t>Himalayan  monal</a:t>
            </a:r>
            <a:endParaRPr lang="en-US" sz="2800" dirty="0"/>
          </a:p>
        </p:txBody>
      </p:sp>
      <p:sp>
        <p:nvSpPr>
          <p:cNvPr id="14" name="Rectangle 13"/>
          <p:cNvSpPr/>
          <p:nvPr/>
        </p:nvSpPr>
        <p:spPr>
          <a:xfrm>
            <a:off x="0" y="6334780"/>
            <a:ext cx="1261884" cy="523220"/>
          </a:xfrm>
          <a:prstGeom prst="rect">
            <a:avLst/>
          </a:prstGeom>
        </p:spPr>
        <p:txBody>
          <a:bodyPr wrap="none">
            <a:spAutoFit/>
          </a:bodyPr>
          <a:lstStyle/>
          <a:p>
            <a:r>
              <a:rPr lang="en-US" sz="2800" b="1" dirty="0" smtClean="0">
                <a:latin typeface="Times New Roman" pitchFamily="18" charset="0"/>
                <a:cs typeface="Times New Roman" pitchFamily="18" charset="0"/>
              </a:rPr>
              <a:t>Koklas</a:t>
            </a:r>
            <a:endParaRPr lang="en-US" sz="2800" b="1" dirty="0">
              <a:latin typeface="Times New Roman" pitchFamily="18" charset="0"/>
              <a:cs typeface="Times New Roman" pitchFamily="18" charset="0"/>
            </a:endParaRPr>
          </a:p>
        </p:txBody>
      </p:sp>
      <p:sp>
        <p:nvSpPr>
          <p:cNvPr id="15" name="Rectangle 14"/>
          <p:cNvSpPr/>
          <p:nvPr/>
        </p:nvSpPr>
        <p:spPr>
          <a:xfrm>
            <a:off x="4953000" y="6334780"/>
            <a:ext cx="962123"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Kalij</a:t>
            </a:r>
            <a:endParaRPr lang="en-US" sz="2800" dirty="0">
              <a:solidFill>
                <a:srgbClr val="FF0000"/>
              </a:solidFill>
            </a:endParaRPr>
          </a:p>
        </p:txBody>
      </p:sp>
      <p:pic>
        <p:nvPicPr>
          <p:cNvPr id="2" name="Picture 4" descr="C:\Documents and Settings\abc\My Documents\My Pictures\170px-Catreus_wallichii_-Kyoto_Zoo-Japan-8a.jpg"/>
          <p:cNvPicPr>
            <a:picLocks noChangeAspect="1" noChangeArrowheads="1"/>
          </p:cNvPicPr>
          <p:nvPr/>
        </p:nvPicPr>
        <p:blipFill>
          <a:blip r:embed="rId7"/>
          <a:srcRect/>
          <a:stretch>
            <a:fillRect/>
          </a:stretch>
        </p:blipFill>
        <p:spPr bwMode="auto">
          <a:xfrm>
            <a:off x="0" y="762000"/>
            <a:ext cx="4343400" cy="2768600"/>
          </a:xfrm>
          <a:prstGeom prst="rect">
            <a:avLst/>
          </a:prstGeom>
          <a:noFill/>
        </p:spPr>
      </p:pic>
      <p:sp>
        <p:nvSpPr>
          <p:cNvPr id="10" name="Rectangle 9"/>
          <p:cNvSpPr/>
          <p:nvPr/>
        </p:nvSpPr>
        <p:spPr>
          <a:xfrm>
            <a:off x="0" y="3505200"/>
            <a:ext cx="3200400" cy="523220"/>
          </a:xfrm>
          <a:prstGeom prst="rect">
            <a:avLst/>
          </a:prstGeom>
        </p:spPr>
        <p:txBody>
          <a:bodyPr wrap="square">
            <a:spAutoFit/>
          </a:bodyPr>
          <a:lstStyle/>
          <a:p>
            <a:r>
              <a:rPr lang="en-US" sz="2800" b="1" dirty="0" smtClean="0">
                <a:latin typeface="Times New Roman" pitchFamily="18" charset="0"/>
                <a:cs typeface="Times New Roman" pitchFamily="18" charset="0"/>
              </a:rPr>
              <a:t>Cheer Pheasant</a:t>
            </a:r>
            <a:endParaRPr lang="en-US" dirty="0"/>
          </a:p>
        </p:txBody>
      </p:sp>
      <p:pic>
        <p:nvPicPr>
          <p:cNvPr id="418821" name="Picture 5" descr="C:\Documents and Settings\abc\My Documents\My Pictures\220px-Lophophorus_impejanus_-Fife_Animal_Park%2C_Scotland-8a.jpg"/>
          <p:cNvPicPr>
            <a:picLocks noChangeAspect="1" noChangeArrowheads="1"/>
          </p:cNvPicPr>
          <p:nvPr/>
        </p:nvPicPr>
        <p:blipFill>
          <a:blip r:embed="rId8"/>
          <a:srcRect/>
          <a:stretch>
            <a:fillRect/>
          </a:stretch>
        </p:blipFill>
        <p:spPr bwMode="auto">
          <a:xfrm>
            <a:off x="4572000" y="762000"/>
            <a:ext cx="4572000" cy="2667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ome_17"/>
          <p:cNvPicPr>
            <a:picLocks noChangeAspect="1" noChangeArrowheads="1"/>
          </p:cNvPicPr>
          <p:nvPr/>
        </p:nvPicPr>
        <p:blipFill>
          <a:blip r:embed="rId3"/>
          <a:srcRect b="12222"/>
          <a:stretch>
            <a:fillRect/>
          </a:stretch>
        </p:blipFill>
        <p:spPr bwMode="auto">
          <a:xfrm>
            <a:off x="4724400" y="3733800"/>
            <a:ext cx="4419600" cy="3124200"/>
          </a:xfrm>
          <a:prstGeom prst="rect">
            <a:avLst/>
          </a:prstGeom>
          <a:noFill/>
          <a:ln w="9525">
            <a:noFill/>
            <a:miter lim="800000"/>
            <a:headEnd/>
            <a:tailEnd/>
          </a:ln>
        </p:spPr>
      </p:pic>
      <p:sp>
        <p:nvSpPr>
          <p:cNvPr id="6" name="Rectangle 5"/>
          <p:cNvSpPr/>
          <p:nvPr/>
        </p:nvSpPr>
        <p:spPr>
          <a:xfrm>
            <a:off x="0" y="3962400"/>
            <a:ext cx="6858000" cy="1077218"/>
          </a:xfrm>
          <a:prstGeom prst="rect">
            <a:avLst/>
          </a:prstGeom>
        </p:spPr>
        <p:txBody>
          <a:bodyPr wrap="square">
            <a:spAutoFit/>
          </a:bodyPr>
          <a:lstStyle/>
          <a:p>
            <a:endParaRPr lang="en-US" sz="3200" dirty="0" smtClean="0"/>
          </a:p>
          <a:p>
            <a:endParaRPr lang="en-US" sz="3200" dirty="0" smtClean="0"/>
          </a:p>
        </p:txBody>
      </p:sp>
      <p:pic>
        <p:nvPicPr>
          <p:cNvPr id="7" name="Picture 2" descr="C:\Documents and Settings\UOS\My Documents\2524204305_b2395d56fc_o.jpg"/>
          <p:cNvPicPr>
            <a:picLocks noChangeAspect="1" noChangeArrowheads="1"/>
          </p:cNvPicPr>
          <p:nvPr/>
        </p:nvPicPr>
        <p:blipFill>
          <a:blip r:embed="rId4"/>
          <a:srcRect/>
          <a:stretch>
            <a:fillRect/>
          </a:stretch>
        </p:blipFill>
        <p:spPr bwMode="auto">
          <a:xfrm>
            <a:off x="0" y="3733800"/>
            <a:ext cx="4599517" cy="3124200"/>
          </a:xfrm>
          <a:prstGeom prst="rect">
            <a:avLst/>
          </a:prstGeom>
          <a:noFill/>
        </p:spPr>
      </p:pic>
      <p:pic>
        <p:nvPicPr>
          <p:cNvPr id="8" name="Picture 6" descr="800px-Lake_in_Corbett_National_Park"/>
          <p:cNvPicPr>
            <a:picLocks noChangeAspect="1" noChangeArrowheads="1"/>
          </p:cNvPicPr>
          <p:nvPr/>
        </p:nvPicPr>
        <p:blipFill>
          <a:blip r:embed="rId5"/>
          <a:srcRect/>
          <a:stretch>
            <a:fillRect/>
          </a:stretch>
        </p:blipFill>
        <p:spPr bwMode="auto">
          <a:xfrm>
            <a:off x="4800600" y="1295400"/>
            <a:ext cx="3352800" cy="2209800"/>
          </a:xfrm>
          <a:prstGeom prst="rect">
            <a:avLst/>
          </a:prstGeom>
          <a:noFill/>
          <a:ln w="9525">
            <a:noFill/>
            <a:miter lim="800000"/>
            <a:headEnd/>
            <a:tailEnd/>
          </a:ln>
        </p:spPr>
      </p:pic>
      <p:pic>
        <p:nvPicPr>
          <p:cNvPr id="9" name="Picture 7" descr="manas"/>
          <p:cNvPicPr>
            <a:picLocks noChangeAspect="1" noChangeArrowheads="1"/>
          </p:cNvPicPr>
          <p:nvPr/>
        </p:nvPicPr>
        <p:blipFill>
          <a:blip r:embed="rId6"/>
          <a:srcRect/>
          <a:stretch>
            <a:fillRect/>
          </a:stretch>
        </p:blipFill>
        <p:spPr bwMode="auto">
          <a:xfrm>
            <a:off x="1143000" y="1295400"/>
            <a:ext cx="3352800" cy="2209800"/>
          </a:xfrm>
          <a:prstGeom prst="rect">
            <a:avLst/>
          </a:prstGeom>
          <a:noFill/>
          <a:ln w="9525">
            <a:noFill/>
            <a:miter lim="800000"/>
            <a:headEnd/>
            <a:tailEnd/>
          </a:ln>
        </p:spPr>
      </p:pic>
      <p:sp>
        <p:nvSpPr>
          <p:cNvPr id="10" name="Rectangle 9"/>
          <p:cNvSpPr/>
          <p:nvPr/>
        </p:nvSpPr>
        <p:spPr>
          <a:xfrm>
            <a:off x="2819400" y="304800"/>
            <a:ext cx="5562600" cy="707886"/>
          </a:xfrm>
          <a:prstGeom prst="rect">
            <a:avLst/>
          </a:prstGeom>
        </p:spPr>
        <p:txBody>
          <a:bodyPr wrap="square">
            <a:spAutoFit/>
          </a:bodyPr>
          <a:lstStyle/>
          <a:p>
            <a:pPr algn="just">
              <a:buNone/>
            </a:pPr>
            <a:r>
              <a:rPr lang="en-US" dirty="0" smtClean="0"/>
              <a:t> </a:t>
            </a:r>
            <a:r>
              <a:rPr lang="en-US" sz="4000" b="1" dirty="0" smtClean="0">
                <a:latin typeface="Times New Roman" pitchFamily="18" charset="0"/>
                <a:cs typeface="Times New Roman" pitchFamily="18" charset="0"/>
              </a:rPr>
              <a:t>North parts</a:t>
            </a:r>
          </a:p>
        </p:txBody>
      </p:sp>
      <p:sp>
        <p:nvSpPr>
          <p:cNvPr id="11" name="Rectangle 10"/>
          <p:cNvSpPr/>
          <p:nvPr/>
        </p:nvSpPr>
        <p:spPr>
          <a:xfrm>
            <a:off x="5029200" y="3810000"/>
            <a:ext cx="2286000" cy="523220"/>
          </a:xfrm>
          <a:prstGeom prst="rect">
            <a:avLst/>
          </a:prstGeom>
        </p:spPr>
        <p:txBody>
          <a:bodyPr wrap="square">
            <a:spAutoFit/>
          </a:bodyPr>
          <a:lstStyle/>
          <a:p>
            <a:r>
              <a:rPr lang="en-US" sz="2800" b="1" dirty="0" smtClean="0">
                <a:latin typeface="Times New Roman" pitchFamily="18" charset="0"/>
                <a:cs typeface="Times New Roman" pitchFamily="18" charset="0"/>
              </a:rPr>
              <a:t>South</a:t>
            </a:r>
          </a:p>
        </p:txBody>
      </p:sp>
      <p:sp>
        <p:nvSpPr>
          <p:cNvPr id="12" name="Rectangle 11"/>
          <p:cNvSpPr/>
          <p:nvPr/>
        </p:nvSpPr>
        <p:spPr>
          <a:xfrm>
            <a:off x="609600" y="3733800"/>
            <a:ext cx="4031088" cy="523220"/>
          </a:xfrm>
          <a:prstGeom prst="rect">
            <a:avLst/>
          </a:prstGeom>
        </p:spPr>
        <p:txBody>
          <a:bodyPr wrap="square">
            <a:spAutoFit/>
          </a:bodyPr>
          <a:lstStyle/>
          <a:p>
            <a:r>
              <a:rPr lang="en-US" sz="2800" b="1" dirty="0" smtClean="0">
                <a:latin typeface="Times New Roman" pitchFamily="18" charset="0"/>
                <a:cs typeface="Times New Roman" pitchFamily="18" charset="0"/>
              </a:rPr>
              <a:t>North west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2018320056_80f4048852"/>
          <p:cNvPicPr>
            <a:picLocks noGrp="1" noChangeAspect="1" noChangeArrowheads="1"/>
          </p:cNvPicPr>
          <p:nvPr>
            <p:ph idx="1"/>
          </p:nvPr>
        </p:nvPicPr>
        <p:blipFill>
          <a:blip r:embed="rId3"/>
          <a:srcRect/>
          <a:stretch>
            <a:fillRect/>
          </a:stretch>
        </p:blipFill>
        <p:spPr bwMode="auto">
          <a:xfrm>
            <a:off x="0" y="0"/>
            <a:ext cx="4114800" cy="3200400"/>
          </a:xfrm>
          <a:prstGeom prst="rect">
            <a:avLst/>
          </a:prstGeom>
          <a:noFill/>
          <a:ln w="9525">
            <a:noFill/>
            <a:miter lim="800000"/>
            <a:headEnd/>
            <a:tailEnd/>
          </a:ln>
        </p:spPr>
      </p:pic>
      <p:sp>
        <p:nvSpPr>
          <p:cNvPr id="6" name="Rectangle 5"/>
          <p:cNvSpPr/>
          <p:nvPr/>
        </p:nvSpPr>
        <p:spPr>
          <a:xfrm>
            <a:off x="0" y="3124200"/>
            <a:ext cx="4343400" cy="584775"/>
          </a:xfrm>
          <a:prstGeom prst="rect">
            <a:avLst/>
          </a:prstGeom>
        </p:spPr>
        <p:txBody>
          <a:bodyPr wrap="square">
            <a:spAutoFit/>
          </a:bodyPr>
          <a:lstStyle/>
          <a:p>
            <a:pPr lvl="0"/>
            <a:r>
              <a:rPr lang="en-US" sz="3200" b="1" dirty="0" smtClean="0">
                <a:latin typeface="Times New Roman" pitchFamily="18" charset="0"/>
                <a:cs typeface="Times New Roman" pitchFamily="18" charset="0"/>
              </a:rPr>
              <a:t>       Common Babbler</a:t>
            </a:r>
            <a:endParaRPr lang="en-US" sz="3200" b="1" dirty="0">
              <a:latin typeface="Times New Roman" pitchFamily="18" charset="0"/>
              <a:cs typeface="Times New Roman" pitchFamily="18" charset="0"/>
            </a:endParaRPr>
          </a:p>
        </p:txBody>
      </p:sp>
      <p:pic>
        <p:nvPicPr>
          <p:cNvPr id="8" name="Picture 8" descr="House+crow+Bangalore+India"/>
          <p:cNvPicPr>
            <a:picLocks noChangeAspect="1" noChangeArrowheads="1"/>
          </p:cNvPicPr>
          <p:nvPr/>
        </p:nvPicPr>
        <p:blipFill>
          <a:blip r:embed="rId4"/>
          <a:srcRect/>
          <a:stretch>
            <a:fillRect/>
          </a:stretch>
        </p:blipFill>
        <p:spPr bwMode="auto">
          <a:xfrm>
            <a:off x="0" y="3657600"/>
            <a:ext cx="4114800" cy="2895600"/>
          </a:xfrm>
          <a:prstGeom prst="rect">
            <a:avLst/>
          </a:prstGeom>
          <a:noFill/>
          <a:ln w="9525">
            <a:noFill/>
            <a:miter lim="800000"/>
            <a:headEnd/>
            <a:tailEnd/>
          </a:ln>
        </p:spPr>
      </p:pic>
      <p:sp>
        <p:nvSpPr>
          <p:cNvPr id="10" name="Rectangle 9"/>
          <p:cNvSpPr/>
          <p:nvPr/>
        </p:nvSpPr>
        <p:spPr>
          <a:xfrm>
            <a:off x="0" y="6334780"/>
            <a:ext cx="6328616" cy="523220"/>
          </a:xfrm>
          <a:prstGeom prst="rect">
            <a:avLst/>
          </a:prstGeom>
        </p:spPr>
        <p:txBody>
          <a:bodyPr wrap="square">
            <a:spAutoFit/>
          </a:bodyPr>
          <a:lstStyle/>
          <a:p>
            <a:pPr lvl="0"/>
            <a:r>
              <a:rPr lang="en-US" sz="2800" b="1" dirty="0" smtClean="0">
                <a:latin typeface="Times New Roman" pitchFamily="18" charset="0"/>
                <a:cs typeface="Times New Roman" pitchFamily="18" charset="0"/>
              </a:rPr>
              <a:t>Crow</a:t>
            </a:r>
            <a:endParaRPr lang="en-US" sz="2800" b="1" dirty="0">
              <a:latin typeface="Times New Roman" pitchFamily="18" charset="0"/>
              <a:cs typeface="Times New Roman" pitchFamily="18" charset="0"/>
            </a:endParaRPr>
          </a:p>
        </p:txBody>
      </p:sp>
      <p:pic>
        <p:nvPicPr>
          <p:cNvPr id="12" name="Picture 8" descr="golden-baked-woodpecker"/>
          <p:cNvPicPr>
            <a:picLocks noChangeAspect="1" noChangeArrowheads="1"/>
          </p:cNvPicPr>
          <p:nvPr/>
        </p:nvPicPr>
        <p:blipFill>
          <a:blip r:embed="rId5"/>
          <a:srcRect/>
          <a:stretch>
            <a:fillRect/>
          </a:stretch>
        </p:blipFill>
        <p:spPr bwMode="auto">
          <a:xfrm>
            <a:off x="4876800" y="0"/>
            <a:ext cx="4267200" cy="3078163"/>
          </a:xfrm>
          <a:prstGeom prst="rect">
            <a:avLst/>
          </a:prstGeom>
          <a:noFill/>
          <a:ln w="9525">
            <a:noFill/>
            <a:miter lim="800000"/>
            <a:headEnd/>
            <a:tailEnd/>
          </a:ln>
        </p:spPr>
      </p:pic>
      <p:sp>
        <p:nvSpPr>
          <p:cNvPr id="14" name="Rectangle 13"/>
          <p:cNvSpPr/>
          <p:nvPr/>
        </p:nvSpPr>
        <p:spPr>
          <a:xfrm>
            <a:off x="4267200" y="3124200"/>
            <a:ext cx="7620000" cy="523220"/>
          </a:xfrm>
          <a:prstGeom prst="rect">
            <a:avLst/>
          </a:prstGeom>
        </p:spPr>
        <p:txBody>
          <a:bodyPr wrap="square">
            <a:spAutoFit/>
          </a:bodyPr>
          <a:lstStyle/>
          <a:p>
            <a:r>
              <a:rPr lang="en-US" sz="2800" b="1" dirty="0" smtClean="0">
                <a:latin typeface="Times New Roman" pitchFamily="18" charset="0"/>
                <a:cs typeface="Times New Roman" pitchFamily="18" charset="0"/>
              </a:rPr>
              <a:t>Golden Backed Wood pecker</a:t>
            </a:r>
            <a:endParaRPr lang="en-US" sz="2800" b="1" dirty="0">
              <a:latin typeface="Times New Roman" pitchFamily="18" charset="0"/>
              <a:cs typeface="Times New Roman" pitchFamily="18" charset="0"/>
            </a:endParaRPr>
          </a:p>
        </p:txBody>
      </p:sp>
      <p:sp>
        <p:nvSpPr>
          <p:cNvPr id="13" name="Rectangle 12"/>
          <p:cNvSpPr/>
          <p:nvPr/>
        </p:nvSpPr>
        <p:spPr>
          <a:xfrm>
            <a:off x="6324600" y="6334780"/>
            <a:ext cx="2362200" cy="523220"/>
          </a:xfrm>
          <a:prstGeom prst="rect">
            <a:avLst/>
          </a:prstGeom>
        </p:spPr>
        <p:txBody>
          <a:bodyPr wrap="square">
            <a:spAutoFit/>
          </a:bodyPr>
          <a:lstStyle/>
          <a:p>
            <a:pPr lvl="0"/>
            <a:r>
              <a:rPr lang="en-US" sz="2800" b="1" dirty="0" smtClean="0">
                <a:latin typeface="Times New Roman" pitchFamily="18" charset="0"/>
                <a:cs typeface="Times New Roman" pitchFamily="18" charset="0"/>
              </a:rPr>
              <a:t>Myna</a:t>
            </a:r>
            <a:endParaRPr lang="en-US" sz="2800" b="1" dirty="0">
              <a:latin typeface="Times New Roman" pitchFamily="18" charset="0"/>
              <a:cs typeface="Times New Roman" pitchFamily="18" charset="0"/>
            </a:endParaRPr>
          </a:p>
        </p:txBody>
      </p:sp>
      <p:pic>
        <p:nvPicPr>
          <p:cNvPr id="17" name="Picture 5" descr="bird7"/>
          <p:cNvPicPr>
            <a:picLocks noChangeAspect="1" noChangeArrowheads="1"/>
          </p:cNvPicPr>
          <p:nvPr/>
        </p:nvPicPr>
        <p:blipFill>
          <a:blip r:embed="rId6"/>
          <a:srcRect/>
          <a:stretch>
            <a:fillRect/>
          </a:stretch>
        </p:blipFill>
        <p:spPr bwMode="auto">
          <a:xfrm>
            <a:off x="4876800" y="3657600"/>
            <a:ext cx="42672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pigeon"/>
          <p:cNvPicPr>
            <a:picLocks noGrp="1" noChangeAspect="1" noChangeArrowheads="1"/>
          </p:cNvPicPr>
          <p:nvPr>
            <p:ph idx="1"/>
          </p:nvPr>
        </p:nvPicPr>
        <p:blipFill>
          <a:blip r:embed="rId3"/>
          <a:srcRect/>
          <a:stretch>
            <a:fillRect/>
          </a:stretch>
        </p:blipFill>
        <p:spPr bwMode="auto">
          <a:xfrm>
            <a:off x="-1" y="0"/>
            <a:ext cx="4522839" cy="3428999"/>
          </a:xfrm>
          <a:prstGeom prst="rect">
            <a:avLst/>
          </a:prstGeom>
          <a:noFill/>
          <a:ln w="9525">
            <a:noFill/>
            <a:miter lim="800000"/>
            <a:headEnd/>
            <a:tailEnd/>
          </a:ln>
        </p:spPr>
      </p:pic>
      <p:sp>
        <p:nvSpPr>
          <p:cNvPr id="6" name="Rectangle 5"/>
          <p:cNvSpPr/>
          <p:nvPr/>
        </p:nvSpPr>
        <p:spPr>
          <a:xfrm>
            <a:off x="1600200" y="457200"/>
            <a:ext cx="3148320" cy="523220"/>
          </a:xfrm>
          <a:prstGeom prst="rect">
            <a:avLst/>
          </a:prstGeom>
        </p:spPr>
        <p:txBody>
          <a:bodyPr wrap="square">
            <a:spAutoFit/>
          </a:bodyPr>
          <a:lstStyle/>
          <a:p>
            <a:pPr lvl="0"/>
            <a:r>
              <a:rPr lang="en-US" sz="2800" b="1" dirty="0" smtClean="0">
                <a:latin typeface="Times New Roman" pitchFamily="18" charset="0"/>
                <a:cs typeface="Times New Roman" pitchFamily="18" charset="0"/>
              </a:rPr>
              <a:t>Rock Pigeon</a:t>
            </a:r>
            <a:endParaRPr lang="en-US" sz="2800" b="1" dirty="0">
              <a:latin typeface="Times New Roman" pitchFamily="18" charset="0"/>
              <a:cs typeface="Times New Roman" pitchFamily="18" charset="0"/>
            </a:endParaRPr>
          </a:p>
        </p:txBody>
      </p:sp>
      <p:pic>
        <p:nvPicPr>
          <p:cNvPr id="8" name="Picture 8" descr="red vented bulbul"/>
          <p:cNvPicPr>
            <a:picLocks noChangeAspect="1" noChangeArrowheads="1"/>
          </p:cNvPicPr>
          <p:nvPr/>
        </p:nvPicPr>
        <p:blipFill>
          <a:blip r:embed="rId4"/>
          <a:srcRect/>
          <a:stretch>
            <a:fillRect/>
          </a:stretch>
        </p:blipFill>
        <p:spPr bwMode="auto">
          <a:xfrm>
            <a:off x="4953000" y="0"/>
            <a:ext cx="4191000" cy="3429000"/>
          </a:xfrm>
          <a:prstGeom prst="rect">
            <a:avLst/>
          </a:prstGeom>
          <a:noFill/>
          <a:ln w="9525">
            <a:noFill/>
            <a:miter lim="800000"/>
            <a:headEnd/>
            <a:tailEnd/>
          </a:ln>
        </p:spPr>
      </p:pic>
      <p:sp>
        <p:nvSpPr>
          <p:cNvPr id="9" name="Rectangle 8"/>
          <p:cNvSpPr/>
          <p:nvPr/>
        </p:nvSpPr>
        <p:spPr>
          <a:xfrm>
            <a:off x="5181600" y="0"/>
            <a:ext cx="5715000" cy="523220"/>
          </a:xfrm>
          <a:prstGeom prst="rect">
            <a:avLst/>
          </a:prstGeom>
        </p:spPr>
        <p:txBody>
          <a:bodyPr wrap="square">
            <a:spAutoFit/>
          </a:bodyPr>
          <a:lstStyle/>
          <a:p>
            <a:r>
              <a:rPr lang="en-US" sz="2800" b="1" dirty="0" smtClean="0">
                <a:latin typeface="Times New Roman" pitchFamily="18" charset="0"/>
                <a:cs typeface="Times New Roman" pitchFamily="18" charset="0"/>
              </a:rPr>
              <a:t>Red vented bul bul</a:t>
            </a:r>
          </a:p>
        </p:txBody>
      </p:sp>
      <p:pic>
        <p:nvPicPr>
          <p:cNvPr id="10" name="Picture 8" descr="3983092-lg"/>
          <p:cNvPicPr>
            <a:picLocks noChangeAspect="1" noChangeArrowheads="1"/>
          </p:cNvPicPr>
          <p:nvPr/>
        </p:nvPicPr>
        <p:blipFill>
          <a:blip r:embed="rId5"/>
          <a:srcRect/>
          <a:stretch>
            <a:fillRect/>
          </a:stretch>
        </p:blipFill>
        <p:spPr bwMode="auto">
          <a:xfrm>
            <a:off x="0" y="3733800"/>
            <a:ext cx="4373880" cy="3124200"/>
          </a:xfrm>
          <a:prstGeom prst="rect">
            <a:avLst/>
          </a:prstGeom>
          <a:noFill/>
          <a:ln w="9525">
            <a:noFill/>
            <a:miter lim="800000"/>
            <a:headEnd/>
            <a:tailEnd/>
          </a:ln>
        </p:spPr>
      </p:pic>
      <p:sp>
        <p:nvSpPr>
          <p:cNvPr id="14" name="Rectangle 13"/>
          <p:cNvSpPr/>
          <p:nvPr/>
        </p:nvSpPr>
        <p:spPr>
          <a:xfrm>
            <a:off x="0" y="3352800"/>
            <a:ext cx="5742683" cy="523220"/>
          </a:xfrm>
          <a:prstGeom prst="rect">
            <a:avLst/>
          </a:prstGeom>
        </p:spPr>
        <p:txBody>
          <a:bodyPr wrap="square">
            <a:spAutoFit/>
          </a:bodyPr>
          <a:lstStyle/>
          <a:p>
            <a:pPr lvl="0"/>
            <a:r>
              <a:rPr lang="en-US" sz="2800" b="1" dirty="0" smtClean="0">
                <a:solidFill>
                  <a:prstClr val="black"/>
                </a:solidFill>
                <a:latin typeface="Times New Roman" pitchFamily="18" charset="0"/>
                <a:cs typeface="Times New Roman" pitchFamily="18" charset="0"/>
              </a:rPr>
              <a:t>White Breasted King Fisher</a:t>
            </a:r>
            <a:endParaRPr lang="en-US" sz="2800" b="1" dirty="0">
              <a:solidFill>
                <a:prstClr val="black"/>
              </a:solidFill>
              <a:latin typeface="Times New Roman" pitchFamily="18" charset="0"/>
              <a:cs typeface="Times New Roman" pitchFamily="18" charset="0"/>
            </a:endParaRPr>
          </a:p>
        </p:txBody>
      </p:sp>
      <p:sp>
        <p:nvSpPr>
          <p:cNvPr id="12" name="Rectangle 11"/>
          <p:cNvSpPr/>
          <p:nvPr/>
        </p:nvSpPr>
        <p:spPr>
          <a:xfrm>
            <a:off x="5410200" y="3429000"/>
            <a:ext cx="3275962" cy="523220"/>
          </a:xfrm>
          <a:prstGeom prst="rect">
            <a:avLst/>
          </a:prstGeom>
        </p:spPr>
        <p:txBody>
          <a:bodyPr wrap="square">
            <a:spAutoFit/>
          </a:bodyPr>
          <a:lstStyle/>
          <a:p>
            <a:r>
              <a:rPr lang="en-US" sz="2800" b="1" dirty="0" smtClean="0">
                <a:latin typeface="Times New Roman" pitchFamily="18" charset="0"/>
                <a:cs typeface="Times New Roman" pitchFamily="18" charset="0"/>
              </a:rPr>
              <a:t>Pied Thrush</a:t>
            </a:r>
            <a:endParaRPr lang="en-US" sz="2800" dirty="0">
              <a:latin typeface="Times New Roman" pitchFamily="18" charset="0"/>
              <a:cs typeface="Times New Roman" pitchFamily="18" charset="0"/>
            </a:endParaRPr>
          </a:p>
        </p:txBody>
      </p:sp>
      <p:pic>
        <p:nvPicPr>
          <p:cNvPr id="356356" name="Picture 4" descr="J:\mariam\Pied Thrush - Wikipedia, the free encyclopedia_files\170px-JerdonZootheraWardii.jpg">
            <a:hlinkClick r:id="rId6"/>
          </p:cNvPr>
          <p:cNvPicPr>
            <a:picLocks noChangeAspect="1" noChangeArrowheads="1"/>
          </p:cNvPicPr>
          <p:nvPr/>
        </p:nvPicPr>
        <p:blipFill>
          <a:blip r:embed="rId7"/>
          <a:srcRect/>
          <a:stretch>
            <a:fillRect/>
          </a:stretch>
        </p:blipFill>
        <p:spPr bwMode="auto">
          <a:xfrm>
            <a:off x="4953000" y="3886199"/>
            <a:ext cx="4191000" cy="2971801"/>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7" name="Text Box 5"/>
          <p:cNvSpPr txBox="1">
            <a:spLocks noChangeArrowheads="1"/>
          </p:cNvSpPr>
          <p:nvPr/>
        </p:nvSpPr>
        <p:spPr bwMode="auto">
          <a:xfrm>
            <a:off x="0" y="3733800"/>
            <a:ext cx="5029200" cy="584775"/>
          </a:xfrm>
          <a:prstGeom prst="rect">
            <a:avLst/>
          </a:prstGeom>
          <a:noFill/>
          <a:ln w="9525">
            <a:noFill/>
            <a:miter lim="800000"/>
            <a:headEnd/>
            <a:tailEnd/>
          </a:ln>
        </p:spPr>
        <p:txBody>
          <a:bodyPr wrap="square">
            <a:spAutoFit/>
          </a:bodyPr>
          <a:lstStyle/>
          <a:p>
            <a:pPr>
              <a:spcBef>
                <a:spcPct val="50000"/>
              </a:spcBef>
            </a:pPr>
            <a:r>
              <a:rPr lang="en-US" sz="3200" b="1" dirty="0" smtClean="0">
                <a:latin typeface="Times New Roman" pitchFamily="18" charset="0"/>
              </a:rPr>
              <a:t>House Sparrow</a:t>
            </a:r>
          </a:p>
        </p:txBody>
      </p:sp>
      <p:sp>
        <p:nvSpPr>
          <p:cNvPr id="9" name="Rectangle 8"/>
          <p:cNvSpPr/>
          <p:nvPr/>
        </p:nvSpPr>
        <p:spPr>
          <a:xfrm>
            <a:off x="5486400" y="2362200"/>
            <a:ext cx="5562600" cy="523220"/>
          </a:xfrm>
          <a:prstGeom prst="rect">
            <a:avLst/>
          </a:prstGeom>
        </p:spPr>
        <p:txBody>
          <a:bodyPr wrap="square">
            <a:spAutoFit/>
          </a:bodyPr>
          <a:lstStyle/>
          <a:p>
            <a:pPr>
              <a:spcBef>
                <a:spcPct val="50000"/>
              </a:spcBef>
            </a:pPr>
            <a:r>
              <a:rPr lang="en-US" sz="2800" b="1" dirty="0" smtClean="0">
                <a:latin typeface="Times New Roman" pitchFamily="18" charset="0"/>
              </a:rPr>
              <a:t>Rose ringed Parrot</a:t>
            </a:r>
            <a:endParaRPr lang="en-US" sz="2800" b="1" dirty="0">
              <a:latin typeface="Times New Roman" pitchFamily="18" charset="0"/>
            </a:endParaRPr>
          </a:p>
        </p:txBody>
      </p:sp>
      <p:pic>
        <p:nvPicPr>
          <p:cNvPr id="354305" name="Picture 1" descr="J:\mariam\Rose-ringed Parakeet - Wikipedia, the free encyclopedia_files\240px-Rose-ringed_Parakeets_%28Male_%26_Female%29-_During_Foreplay_at_Hodal_I_Picture_0034.jpg"/>
          <p:cNvPicPr>
            <a:picLocks noChangeAspect="1" noChangeArrowheads="1"/>
          </p:cNvPicPr>
          <p:nvPr/>
        </p:nvPicPr>
        <p:blipFill>
          <a:blip r:embed="rId3"/>
          <a:srcRect/>
          <a:stretch>
            <a:fillRect/>
          </a:stretch>
        </p:blipFill>
        <p:spPr bwMode="auto">
          <a:xfrm>
            <a:off x="4648200" y="3276600"/>
            <a:ext cx="4495800" cy="3581400"/>
          </a:xfrm>
          <a:prstGeom prst="rect">
            <a:avLst/>
          </a:prstGeom>
          <a:noFill/>
        </p:spPr>
      </p:pic>
      <p:pic>
        <p:nvPicPr>
          <p:cNvPr id="488450" name="Picture 2" descr="C:\Documents and Settings\abc\My Documents\My Pictures\a-house-sparrow-m.jpg"/>
          <p:cNvPicPr>
            <a:picLocks noChangeAspect="1" noChangeArrowheads="1"/>
          </p:cNvPicPr>
          <p:nvPr/>
        </p:nvPicPr>
        <p:blipFill>
          <a:blip r:embed="rId4"/>
          <a:srcRect/>
          <a:stretch>
            <a:fillRect/>
          </a:stretch>
        </p:blipFill>
        <p:spPr bwMode="auto">
          <a:xfrm>
            <a:off x="0" y="228600"/>
            <a:ext cx="4495800" cy="35052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eacock">
            <a:hlinkClick r:id="rId3"/>
          </p:cNvPr>
          <p:cNvPicPr>
            <a:picLocks noGrp="1" noChangeAspect="1" noChangeArrowheads="1"/>
          </p:cNvPicPr>
          <p:nvPr>
            <p:ph idx="1"/>
          </p:nvPr>
        </p:nvPicPr>
        <p:blipFill>
          <a:blip r:embed="rId4"/>
          <a:stretch>
            <a:fillRect/>
          </a:stretch>
        </p:blipFill>
        <p:spPr bwMode="auto">
          <a:xfrm>
            <a:off x="0" y="1143000"/>
            <a:ext cx="9144000" cy="5715000"/>
          </a:xfrm>
          <a:prstGeom prst="rect">
            <a:avLst/>
          </a:prstGeom>
          <a:noFill/>
        </p:spPr>
      </p:pic>
      <p:sp>
        <p:nvSpPr>
          <p:cNvPr id="2" name="Title 1"/>
          <p:cNvSpPr>
            <a:spLocks noGrp="1"/>
          </p:cNvSpPr>
          <p:nvPr>
            <p:ph type="title"/>
          </p:nvPr>
        </p:nvSpPr>
        <p:spPr>
          <a:xfrm>
            <a:off x="2514600" y="457200"/>
            <a:ext cx="8229600" cy="457200"/>
          </a:xfrm>
        </p:spPr>
        <p:txBody>
          <a:bodyPr>
            <a:noAutofit/>
          </a:bodyPr>
          <a:lstStyle/>
          <a:p>
            <a:r>
              <a:rPr lang="en-US" sz="3600" dirty="0" smtClean="0">
                <a:latin typeface="Times New Roman" pitchFamily="18" charset="0"/>
                <a:cs typeface="Times New Roman" pitchFamily="18" charset="0"/>
              </a:rPr>
              <a:t>     Peacock</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087880"/>
            <a:ext cx="7162800" cy="4770120"/>
          </a:xfrm>
        </p:spPr>
        <p:txBody>
          <a:bodyPr>
            <a:normAutofit/>
          </a:bodyPr>
          <a:lstStyle/>
          <a:p>
            <a:pPr algn="just">
              <a:buFont typeface="Wingdings" pitchFamily="2" charset="2"/>
              <a:buChar char="Ø"/>
            </a:pPr>
            <a:r>
              <a:rPr lang="en-US" sz="2800" b="1" dirty="0" smtClean="0">
                <a:latin typeface="Times New Roman" pitchFamily="18" charset="0"/>
                <a:cs typeface="Times New Roman" pitchFamily="18" charset="0"/>
              </a:rPr>
              <a:t>This region includes 30 mammalian families.</a:t>
            </a:r>
          </a:p>
          <a:p>
            <a:pPr algn="just">
              <a:buFont typeface="Wingdings" pitchFamily="2" charset="2"/>
              <a:buChar char="Ø"/>
            </a:pPr>
            <a:r>
              <a:rPr lang="en-US" sz="2800" b="1" dirty="0" smtClean="0">
                <a:latin typeface="Times New Roman" pitchFamily="18" charset="0"/>
                <a:cs typeface="Times New Roman" pitchFamily="18" charset="0"/>
              </a:rPr>
              <a:t>11 sub families </a:t>
            </a:r>
          </a:p>
          <a:p>
            <a:pPr algn="just">
              <a:buFont typeface="Wingdings" pitchFamily="2" charset="2"/>
              <a:buChar char="Ø"/>
            </a:pPr>
            <a:r>
              <a:rPr lang="en-US" sz="2800" b="1" dirty="0" smtClean="0">
                <a:latin typeface="Times New Roman" pitchFamily="18" charset="0"/>
                <a:cs typeface="Times New Roman" pitchFamily="18" charset="0"/>
              </a:rPr>
              <a:t>303</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Genera</a:t>
            </a:r>
          </a:p>
          <a:p>
            <a:pPr algn="just">
              <a:buFont typeface="Wingdings" pitchFamily="2" charset="2"/>
              <a:buChar char="Ø"/>
            </a:pPr>
            <a:r>
              <a:rPr lang="en-US" sz="2800" b="1" dirty="0" smtClean="0">
                <a:latin typeface="Times New Roman" pitchFamily="18" charset="0"/>
                <a:cs typeface="Times New Roman" pitchFamily="18" charset="0"/>
              </a:rPr>
              <a:t>1000 Species </a:t>
            </a:r>
          </a:p>
        </p:txBody>
      </p:sp>
      <p:sp>
        <p:nvSpPr>
          <p:cNvPr id="2" name="Title 1"/>
          <p:cNvSpPr>
            <a:spLocks noGrp="1"/>
          </p:cNvSpPr>
          <p:nvPr>
            <p:ph type="title"/>
          </p:nvPr>
        </p:nvSpPr>
        <p:spPr>
          <a:xfrm>
            <a:off x="1143000" y="533400"/>
            <a:ext cx="7696200" cy="914400"/>
          </a:xfrm>
        </p:spPr>
        <p:txBody>
          <a:bodyPr>
            <a:normAutofit/>
          </a:bodyPr>
          <a:lstStyle/>
          <a:p>
            <a:r>
              <a:rPr lang="en-US" sz="4400" b="1" dirty="0" smtClean="0">
                <a:solidFill>
                  <a:schemeClr val="bg2">
                    <a:lumMod val="75000"/>
                  </a:schemeClr>
                </a:solidFill>
                <a:latin typeface="Times New Roman" pitchFamily="18" charset="0"/>
                <a:cs typeface="Times New Roman" pitchFamily="18" charset="0"/>
              </a:rPr>
              <a:t>Mammals </a:t>
            </a:r>
            <a:endParaRPr lang="en-US" sz="4400" b="1" dirty="0">
              <a:solidFill>
                <a:schemeClr val="bg2">
                  <a:lumMod val="75000"/>
                </a:schemeClr>
              </a:solidFill>
              <a:latin typeface="Times New Roman" pitchFamily="18" charset="0"/>
              <a:cs typeface="Times New Roman" pitchFamily="18" charset="0"/>
            </a:endParaRPr>
          </a:p>
        </p:txBody>
      </p:sp>
      <p:sp>
        <p:nvSpPr>
          <p:cNvPr id="4" name="Rectangle 3"/>
          <p:cNvSpPr/>
          <p:nvPr/>
        </p:nvSpPr>
        <p:spPr>
          <a:xfrm>
            <a:off x="4572000" y="5934670"/>
            <a:ext cx="4572000" cy="923330"/>
          </a:xfrm>
          <a:prstGeom prst="rect">
            <a:avLst/>
          </a:prstGeom>
        </p:spPr>
        <p:txBody>
          <a:bodyPr>
            <a:spAutoFit/>
          </a:bodyPr>
          <a:lstStyle/>
          <a:p>
            <a:r>
              <a:rPr lang="en-US" dirty="0" smtClean="0"/>
              <a:t>http://www.amazon.com/Mammals-Indomalayan-Region-Systematic-Review/dp/0198546939</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2438400"/>
            <a:ext cx="8229600" cy="3797491"/>
          </a:xfrm>
        </p:spPr>
        <p:txBody>
          <a:bodyPr/>
          <a:lstStyle/>
          <a:p>
            <a:pPr marL="624078" indent="-514350">
              <a:buFont typeface="+mj-lt"/>
              <a:buAutoNum type="arabicPeriod"/>
            </a:pPr>
            <a:r>
              <a:rPr lang="en-US" sz="2800" b="1" dirty="0" smtClean="0">
                <a:latin typeface="Times New Roman" pitchFamily="18" charset="0"/>
                <a:cs typeface="Times New Roman" pitchFamily="18" charset="0"/>
              </a:rPr>
              <a:t>Hylobatidae (Gibbons)</a:t>
            </a:r>
          </a:p>
          <a:p>
            <a:pPr marL="624078" indent="-514350">
              <a:buFont typeface="+mj-lt"/>
              <a:buAutoNum type="arabicPeriod"/>
            </a:pPr>
            <a:r>
              <a:rPr lang="en-US" sz="2800" b="1" dirty="0" smtClean="0">
                <a:latin typeface="Times New Roman" pitchFamily="18" charset="0"/>
                <a:cs typeface="Times New Roman" pitchFamily="18" charset="0"/>
              </a:rPr>
              <a:t>Tarsiidae (Tarsiers)</a:t>
            </a:r>
          </a:p>
          <a:p>
            <a:pPr marL="624078" indent="-514350">
              <a:buFont typeface="+mj-lt"/>
              <a:buAutoNum type="arabicPeriod"/>
            </a:pPr>
            <a:r>
              <a:rPr lang="en-US" sz="2800" b="1" dirty="0" smtClean="0">
                <a:latin typeface="Times New Roman" pitchFamily="18" charset="0"/>
                <a:cs typeface="Times New Roman" pitchFamily="18" charset="0"/>
              </a:rPr>
              <a:t>Tupaiidae (Tree Shrew)</a:t>
            </a:r>
          </a:p>
          <a:p>
            <a:pPr marL="624078" indent="-514350">
              <a:buFont typeface="+mj-lt"/>
              <a:buAutoNum type="arabicPeriod"/>
            </a:pPr>
            <a:r>
              <a:rPr lang="en-US" sz="2800" b="1" dirty="0" smtClean="0">
                <a:latin typeface="Times New Roman" pitchFamily="18" charset="0"/>
                <a:cs typeface="Times New Roman" pitchFamily="18" charset="0"/>
              </a:rPr>
              <a:t>Galeopithecidae (Flying Lemur)</a:t>
            </a:r>
          </a:p>
          <a:p>
            <a:pPr marL="624078" indent="-514350">
              <a:buFont typeface="+mj-lt"/>
              <a:buAutoNum type="arabicPeriod"/>
            </a:pPr>
            <a:endParaRPr lang="en-US" dirty="0" smtClean="0"/>
          </a:p>
          <a:p>
            <a:endParaRPr lang="en-US" dirty="0"/>
          </a:p>
        </p:txBody>
      </p:sp>
      <p:sp>
        <p:nvSpPr>
          <p:cNvPr id="3" name="Title 2"/>
          <p:cNvSpPr>
            <a:spLocks noGrp="1"/>
          </p:cNvSpPr>
          <p:nvPr>
            <p:ph type="title"/>
          </p:nvPr>
        </p:nvSpPr>
        <p:spPr>
          <a:xfrm>
            <a:off x="1676400" y="533400"/>
            <a:ext cx="7772400" cy="1630362"/>
          </a:xfrm>
        </p:spPr>
        <p:txBody>
          <a:bodyPr/>
          <a:lstStyle/>
          <a:p>
            <a:r>
              <a:rPr lang="en-US" dirty="0" smtClean="0">
                <a:solidFill>
                  <a:schemeClr val="bg2">
                    <a:lumMod val="50000"/>
                  </a:schemeClr>
                </a:solidFill>
                <a:latin typeface="Times New Roman" pitchFamily="18" charset="0"/>
                <a:cs typeface="Times New Roman" pitchFamily="18" charset="0"/>
              </a:rPr>
              <a:t>Endemic Families</a:t>
            </a:r>
            <a:endParaRPr lang="en-US"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92891"/>
          </a:xfrm>
        </p:spPr>
        <p:txBody>
          <a:bodyPr/>
          <a:lstStyle/>
          <a:p>
            <a:r>
              <a:rPr lang="en-US" sz="2800" b="1" dirty="0" smtClean="0">
                <a:latin typeface="Times New Roman" pitchFamily="18" charset="0"/>
                <a:cs typeface="Times New Roman" pitchFamily="18" charset="0"/>
              </a:rPr>
              <a:t>Hylobatidae (Gibbons)</a:t>
            </a:r>
          </a:p>
          <a:p>
            <a:endParaRPr lang="en-US" dirty="0"/>
          </a:p>
        </p:txBody>
      </p:sp>
      <p:pic>
        <p:nvPicPr>
          <p:cNvPr id="347137" name="Picture 1" descr="C:\Documents and Settings\abc\My Documents\My Pictures\gibb.jpg"/>
          <p:cNvPicPr>
            <a:picLocks noChangeAspect="1" noChangeArrowheads="1"/>
          </p:cNvPicPr>
          <p:nvPr/>
        </p:nvPicPr>
        <p:blipFill>
          <a:blip r:embed="rId3"/>
          <a:srcRect/>
          <a:stretch>
            <a:fillRect/>
          </a:stretch>
        </p:blipFill>
        <p:spPr bwMode="auto">
          <a:xfrm>
            <a:off x="1219200" y="1524000"/>
            <a:ext cx="6544849" cy="43434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lstStyle/>
          <a:p>
            <a:r>
              <a:rPr lang="en-US" sz="2800" b="1" dirty="0" smtClean="0">
                <a:latin typeface="Times New Roman" pitchFamily="18" charset="0"/>
                <a:cs typeface="Times New Roman" pitchFamily="18" charset="0"/>
              </a:rPr>
              <a:t>Tarsiidae (Tarsiers)</a:t>
            </a:r>
          </a:p>
          <a:p>
            <a:endParaRPr lang="en-US" dirty="0"/>
          </a:p>
        </p:txBody>
      </p:sp>
      <p:pic>
        <p:nvPicPr>
          <p:cNvPr id="173057" name="Picture 1" descr="C:\Documents and Settings\abc\My Documents\My Pictures\tarsier.bmp"/>
          <p:cNvPicPr>
            <a:picLocks noChangeAspect="1" noChangeArrowheads="1"/>
          </p:cNvPicPr>
          <p:nvPr/>
        </p:nvPicPr>
        <p:blipFill>
          <a:blip r:embed="rId3"/>
          <a:srcRect/>
          <a:stretch>
            <a:fillRect/>
          </a:stretch>
        </p:blipFill>
        <p:spPr bwMode="auto">
          <a:xfrm>
            <a:off x="1371600" y="1752600"/>
            <a:ext cx="6400800" cy="40386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r>
              <a:rPr lang="en-US" sz="2800" b="1" dirty="0" smtClean="0">
                <a:latin typeface="Times New Roman" pitchFamily="18" charset="0"/>
                <a:cs typeface="Times New Roman" pitchFamily="18" charset="0"/>
              </a:rPr>
              <a:t>Tupaiidae (Tree Shrew)</a:t>
            </a:r>
          </a:p>
          <a:p>
            <a:endParaRPr lang="en-US" sz="2800" b="1" dirty="0">
              <a:latin typeface="Times New Roman" pitchFamily="18" charset="0"/>
              <a:cs typeface="Times New Roman" pitchFamily="18" charset="0"/>
            </a:endParaRPr>
          </a:p>
        </p:txBody>
      </p:sp>
      <p:pic>
        <p:nvPicPr>
          <p:cNvPr id="4" name="Picture 1" descr="C:\Documents and Settings\Mariam Riaz\My Documents\My Pictures\tree shrew.bmp"/>
          <p:cNvPicPr>
            <a:picLocks noChangeAspect="1" noChangeArrowheads="1"/>
          </p:cNvPicPr>
          <p:nvPr/>
        </p:nvPicPr>
        <p:blipFill>
          <a:blip r:embed="rId3"/>
          <a:srcRect/>
          <a:stretch>
            <a:fillRect/>
          </a:stretch>
        </p:blipFill>
        <p:spPr bwMode="auto">
          <a:xfrm>
            <a:off x="457200" y="1447800"/>
            <a:ext cx="7691438" cy="43434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lstStyle/>
          <a:p>
            <a:r>
              <a:rPr lang="en-US" sz="2800" b="1" dirty="0" smtClean="0">
                <a:latin typeface="Times New Roman" pitchFamily="18" charset="0"/>
                <a:cs typeface="Times New Roman" pitchFamily="18" charset="0"/>
              </a:rPr>
              <a:t>Galeopithecidae (Flying Lemur)</a:t>
            </a:r>
          </a:p>
          <a:p>
            <a:endParaRPr lang="en-US" dirty="0"/>
          </a:p>
        </p:txBody>
      </p:sp>
      <p:pic>
        <p:nvPicPr>
          <p:cNvPr id="4" name="Picture 2" descr="C:\Documents and Settings\Mariam Riaz\My Documents\My Pictures\flyin lemur.bmp"/>
          <p:cNvPicPr>
            <a:picLocks noChangeAspect="1" noChangeArrowheads="1"/>
          </p:cNvPicPr>
          <p:nvPr/>
        </p:nvPicPr>
        <p:blipFill>
          <a:blip r:embed="rId3"/>
          <a:srcRect/>
          <a:stretch>
            <a:fillRect/>
          </a:stretch>
        </p:blipFill>
        <p:spPr bwMode="auto">
          <a:xfrm>
            <a:off x="990600" y="1981200"/>
            <a:ext cx="6973957" cy="381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1"/>
            <a:ext cx="8229600" cy="1600200"/>
          </a:xfrm>
        </p:spPr>
        <p:txBody>
          <a:bodyPr>
            <a:normAutofit/>
          </a:bodyPr>
          <a:lstStyle/>
          <a:p>
            <a:pPr algn="just">
              <a:buNone/>
            </a:pPr>
            <a:r>
              <a:rPr lang="en-US" sz="2800" b="1" dirty="0" smtClean="0">
                <a:latin typeface="Times New Roman" pitchFamily="18" charset="0"/>
                <a:cs typeface="Times New Roman" pitchFamily="18" charset="0"/>
              </a:rPr>
              <a:t>    Srilanka, Malaysia, Indonesia,  Indochinese are almost entirely covered with thick tropical forests and posssess a varied and extremely rich fauna</a:t>
            </a:r>
          </a:p>
          <a:p>
            <a:pPr algn="just">
              <a:buNone/>
            </a:pPr>
            <a:endParaRPr lang="en-US" dirty="0" smtClean="0"/>
          </a:p>
        </p:txBody>
      </p:sp>
      <p:pic>
        <p:nvPicPr>
          <p:cNvPr id="5" name="Picture 15" descr="silent_valley"/>
          <p:cNvPicPr>
            <a:picLocks noChangeAspect="1" noChangeArrowheads="1"/>
          </p:cNvPicPr>
          <p:nvPr/>
        </p:nvPicPr>
        <p:blipFill>
          <a:blip r:embed="rId3"/>
          <a:srcRect/>
          <a:stretch>
            <a:fillRect/>
          </a:stretch>
        </p:blipFill>
        <p:spPr bwMode="auto">
          <a:xfrm>
            <a:off x="0" y="2133600"/>
            <a:ext cx="9144000" cy="4724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err="1" smtClean="0">
                <a:latin typeface="Times New Roman" pitchFamily="18" charset="0"/>
                <a:cs typeface="Times New Roman" pitchFamily="18" charset="0"/>
              </a:rPr>
              <a:t>lu</a:t>
            </a:r>
            <a:endParaRPr lang="en-US" dirty="0"/>
          </a:p>
        </p:txBody>
      </p:sp>
      <p:pic>
        <p:nvPicPr>
          <p:cNvPr id="271362" name="Picture 2" descr="C:\Documents and Settings\Mariam Riaz\My Documents\My Pictures\malayan tapir.bmp"/>
          <p:cNvPicPr>
            <a:picLocks noGrp="1" noChangeAspect="1" noChangeArrowheads="1"/>
          </p:cNvPicPr>
          <p:nvPr>
            <p:ph idx="1"/>
          </p:nvPr>
        </p:nvPicPr>
        <p:blipFill>
          <a:blip r:embed="rId3"/>
          <a:srcRect/>
          <a:stretch>
            <a:fillRect/>
          </a:stretch>
        </p:blipFill>
        <p:spPr bwMode="auto">
          <a:xfrm>
            <a:off x="0" y="0"/>
            <a:ext cx="4495800" cy="4114800"/>
          </a:xfrm>
          <a:prstGeom prst="rect">
            <a:avLst/>
          </a:prstGeom>
          <a:noFill/>
        </p:spPr>
      </p:pic>
      <p:sp>
        <p:nvSpPr>
          <p:cNvPr id="5" name="Rectangle 4"/>
          <p:cNvSpPr/>
          <p:nvPr/>
        </p:nvSpPr>
        <p:spPr>
          <a:xfrm>
            <a:off x="0" y="4191000"/>
            <a:ext cx="3352800" cy="523220"/>
          </a:xfrm>
          <a:prstGeom prst="rect">
            <a:avLst/>
          </a:prstGeom>
        </p:spPr>
        <p:txBody>
          <a:bodyPr wrap="square">
            <a:spAutoFit/>
          </a:bodyPr>
          <a:lstStyle/>
          <a:p>
            <a:r>
              <a:rPr lang="en-US" sz="2800" b="1" dirty="0" smtClean="0">
                <a:latin typeface="Times New Roman" pitchFamily="18" charset="0"/>
                <a:cs typeface="Times New Roman" pitchFamily="18" charset="0"/>
              </a:rPr>
              <a:t>Malayan tapir</a:t>
            </a:r>
            <a:endParaRPr lang="en-US" sz="2800" b="1" dirty="0">
              <a:latin typeface="Times New Roman" pitchFamily="18" charset="0"/>
              <a:cs typeface="Times New Roman" pitchFamily="18" charset="0"/>
            </a:endParaRPr>
          </a:p>
        </p:txBody>
      </p:sp>
      <p:sp>
        <p:nvSpPr>
          <p:cNvPr id="8" name="Rectangle 7"/>
          <p:cNvSpPr/>
          <p:nvPr/>
        </p:nvSpPr>
        <p:spPr>
          <a:xfrm>
            <a:off x="6096000" y="1600200"/>
            <a:ext cx="1905000" cy="523220"/>
          </a:xfrm>
          <a:prstGeom prst="rect">
            <a:avLst/>
          </a:prstGeom>
        </p:spPr>
        <p:txBody>
          <a:bodyPr wrap="square">
            <a:spAutoFit/>
          </a:bodyPr>
          <a:lstStyle/>
          <a:p>
            <a:r>
              <a:rPr lang="en-US" sz="2800" b="1" dirty="0" smtClean="0">
                <a:latin typeface="Times New Roman" pitchFamily="18" charset="0"/>
                <a:cs typeface="Times New Roman" pitchFamily="18" charset="0"/>
              </a:rPr>
              <a:t>Pangolin</a:t>
            </a:r>
            <a:endParaRPr lang="en-US" sz="2800" b="1" dirty="0">
              <a:latin typeface="Times New Roman" pitchFamily="18" charset="0"/>
              <a:cs typeface="Times New Roman" pitchFamily="18" charset="0"/>
            </a:endParaRPr>
          </a:p>
        </p:txBody>
      </p:sp>
      <p:pic>
        <p:nvPicPr>
          <p:cNvPr id="487426" name="Picture 2" descr="C:\Documents and Settings\abc\My Documents\My Pictures\220px-Pangolin_borneo.jpg"/>
          <p:cNvPicPr>
            <a:picLocks noChangeAspect="1" noChangeArrowheads="1"/>
          </p:cNvPicPr>
          <p:nvPr/>
        </p:nvPicPr>
        <p:blipFill>
          <a:blip r:embed="rId4"/>
          <a:srcRect/>
          <a:stretch>
            <a:fillRect/>
          </a:stretch>
        </p:blipFill>
        <p:spPr bwMode="auto">
          <a:xfrm>
            <a:off x="4572000" y="2209800"/>
            <a:ext cx="4572000" cy="46482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2520057660041599308HtSqXZ_fs"/>
          <p:cNvPicPr>
            <a:picLocks noGrp="1" noChangeAspect="1" noChangeArrowheads="1"/>
          </p:cNvPicPr>
          <p:nvPr>
            <p:ph idx="1"/>
          </p:nvPr>
        </p:nvPicPr>
        <p:blipFill>
          <a:blip r:embed="rId3"/>
          <a:srcRect/>
          <a:stretch>
            <a:fillRect/>
          </a:stretch>
        </p:blipFill>
        <p:spPr bwMode="auto">
          <a:xfrm>
            <a:off x="0" y="0"/>
            <a:ext cx="3657600" cy="3886200"/>
          </a:xfrm>
          <a:prstGeom prst="rect">
            <a:avLst/>
          </a:prstGeom>
          <a:noFill/>
          <a:ln w="9525">
            <a:noFill/>
            <a:miter lim="800000"/>
            <a:headEnd/>
            <a:tailEnd/>
          </a:ln>
        </p:spPr>
      </p:pic>
      <p:sp>
        <p:nvSpPr>
          <p:cNvPr id="5" name="Rectangle 4"/>
          <p:cNvSpPr/>
          <p:nvPr/>
        </p:nvSpPr>
        <p:spPr>
          <a:xfrm rot="20977219">
            <a:off x="1977294" y="142546"/>
            <a:ext cx="1669003" cy="954107"/>
          </a:xfrm>
          <a:prstGeom prst="rect">
            <a:avLst/>
          </a:prstGeom>
        </p:spPr>
        <p:txBody>
          <a:bodyPr wrap="square">
            <a:spAutoFit/>
          </a:bodyPr>
          <a:lstStyle/>
          <a:p>
            <a:r>
              <a:rPr lang="en-US" sz="2800" b="1" dirty="0" smtClean="0">
                <a:solidFill>
                  <a:srgbClr val="FFFF00"/>
                </a:solidFill>
                <a:latin typeface="Times New Roman" pitchFamily="18" charset="0"/>
                <a:cs typeface="Times New Roman" pitchFamily="18" charset="0"/>
              </a:rPr>
              <a:t>ASIATIC LION</a:t>
            </a:r>
            <a:endParaRPr lang="en-US" sz="2800" b="1" dirty="0">
              <a:solidFill>
                <a:srgbClr val="FFFF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4"/>
          <a:srcRect/>
          <a:stretch>
            <a:fillRect/>
          </a:stretch>
        </p:blipFill>
        <p:spPr bwMode="auto">
          <a:xfrm>
            <a:off x="3200400" y="2133600"/>
            <a:ext cx="3048000" cy="3048000"/>
          </a:xfrm>
          <a:prstGeom prst="rect">
            <a:avLst/>
          </a:prstGeom>
          <a:noFill/>
          <a:ln w="9525">
            <a:noFill/>
            <a:miter lim="800000"/>
            <a:headEnd/>
            <a:tailEnd/>
          </a:ln>
        </p:spPr>
      </p:pic>
      <p:sp>
        <p:nvSpPr>
          <p:cNvPr id="7" name="Rectangle 6"/>
          <p:cNvSpPr/>
          <p:nvPr/>
        </p:nvSpPr>
        <p:spPr>
          <a:xfrm rot="411582">
            <a:off x="3249502" y="4420005"/>
            <a:ext cx="2510116" cy="830997"/>
          </a:xfrm>
          <a:prstGeom prst="rect">
            <a:avLst/>
          </a:prstGeom>
        </p:spPr>
        <p:txBody>
          <a:bodyPr wrap="square">
            <a:spAutoFit/>
          </a:bodyPr>
          <a:lstStyle/>
          <a:p>
            <a:r>
              <a:rPr lang="en-US" sz="2400" b="1" dirty="0" smtClean="0">
                <a:solidFill>
                  <a:srgbClr val="FFFF00"/>
                </a:solidFill>
                <a:latin typeface="Times New Roman" pitchFamily="18" charset="0"/>
                <a:cs typeface="Times New Roman" pitchFamily="18" charset="0"/>
              </a:rPr>
              <a:t>INDIAN RHINOCEROS</a:t>
            </a:r>
            <a:endParaRPr lang="en-US" sz="2400" b="1" dirty="0">
              <a:solidFill>
                <a:srgbClr val="FFFF0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5"/>
          <a:srcRect/>
          <a:stretch>
            <a:fillRect/>
          </a:stretch>
        </p:blipFill>
        <p:spPr bwMode="auto">
          <a:xfrm>
            <a:off x="6248400" y="3581400"/>
            <a:ext cx="2895600" cy="3276600"/>
          </a:xfrm>
          <a:prstGeom prst="rect">
            <a:avLst/>
          </a:prstGeom>
          <a:noFill/>
          <a:ln w="9525">
            <a:noFill/>
            <a:miter lim="800000"/>
            <a:headEnd/>
            <a:tailEnd/>
          </a:ln>
        </p:spPr>
      </p:pic>
      <p:sp>
        <p:nvSpPr>
          <p:cNvPr id="9" name="Rectangle 8"/>
          <p:cNvSpPr/>
          <p:nvPr/>
        </p:nvSpPr>
        <p:spPr>
          <a:xfrm flipH="1">
            <a:off x="6553200" y="3581400"/>
            <a:ext cx="2819400" cy="523220"/>
          </a:xfrm>
          <a:prstGeom prst="rect">
            <a:avLst/>
          </a:prstGeom>
        </p:spPr>
        <p:txBody>
          <a:bodyPr wrap="square">
            <a:spAutoFit/>
          </a:bodyPr>
          <a:lstStyle/>
          <a:p>
            <a:r>
              <a:rPr lang="en-US" sz="2800" b="1" dirty="0" smtClean="0">
                <a:solidFill>
                  <a:srgbClr val="FFFF00"/>
                </a:solidFill>
                <a:latin typeface="Times New Roman" pitchFamily="18" charset="0"/>
                <a:cs typeface="Times New Roman" pitchFamily="18" charset="0"/>
              </a:rPr>
              <a:t>HANGUL</a:t>
            </a:r>
            <a:endParaRPr lang="en-US" sz="28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1143000" y="381000"/>
            <a:ext cx="3276600" cy="2667000"/>
          </a:xfrm>
          <a:prstGeom prst="rect">
            <a:avLst/>
          </a:prstGeom>
          <a:noFill/>
          <a:ln w="9525">
            <a:noFill/>
            <a:miter lim="800000"/>
            <a:headEnd/>
            <a:tailEnd/>
          </a:ln>
        </p:spPr>
      </p:pic>
      <p:sp>
        <p:nvSpPr>
          <p:cNvPr id="5" name="Rectangle 4"/>
          <p:cNvSpPr/>
          <p:nvPr/>
        </p:nvSpPr>
        <p:spPr>
          <a:xfrm>
            <a:off x="1143000" y="2286000"/>
            <a:ext cx="3810000" cy="461665"/>
          </a:xfrm>
          <a:prstGeom prst="rect">
            <a:avLst/>
          </a:prstGeom>
        </p:spPr>
        <p:txBody>
          <a:bodyPr wrap="square">
            <a:spAutoFit/>
          </a:bodyPr>
          <a:lstStyle/>
          <a:p>
            <a:r>
              <a:rPr lang="en-US" sz="2400" b="1" dirty="0" smtClean="0">
                <a:solidFill>
                  <a:srgbClr val="FFFF00"/>
                </a:solidFill>
                <a:latin typeface="Times New Roman" pitchFamily="18" charset="0"/>
                <a:cs typeface="Times New Roman" pitchFamily="18" charset="0"/>
              </a:rPr>
              <a:t>GOLDEN LANGUR</a:t>
            </a:r>
            <a:endParaRPr lang="en-US" sz="2400" b="1" dirty="0">
              <a:solidFill>
                <a:srgbClr val="FFFF00"/>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4"/>
          <a:srcRect/>
          <a:stretch>
            <a:fillRect/>
          </a:stretch>
        </p:blipFill>
        <p:spPr bwMode="auto">
          <a:xfrm>
            <a:off x="4648200" y="381000"/>
            <a:ext cx="3276600" cy="2743200"/>
          </a:xfrm>
          <a:prstGeom prst="rect">
            <a:avLst/>
          </a:prstGeom>
          <a:noFill/>
          <a:ln w="9525">
            <a:noFill/>
            <a:miter lim="800000"/>
            <a:headEnd/>
            <a:tailEnd/>
          </a:ln>
        </p:spPr>
      </p:pic>
      <p:sp>
        <p:nvSpPr>
          <p:cNvPr id="13" name="Rectangle 12"/>
          <p:cNvSpPr/>
          <p:nvPr/>
        </p:nvSpPr>
        <p:spPr>
          <a:xfrm>
            <a:off x="4648200" y="2514600"/>
            <a:ext cx="2514600" cy="523220"/>
          </a:xfrm>
          <a:prstGeom prst="rect">
            <a:avLst/>
          </a:prstGeom>
        </p:spPr>
        <p:txBody>
          <a:bodyPr wrap="square">
            <a:spAutoFit/>
          </a:bodyPr>
          <a:lstStyle/>
          <a:p>
            <a:r>
              <a:rPr lang="en-US" sz="2800" b="1" dirty="0" smtClean="0">
                <a:solidFill>
                  <a:srgbClr val="FFFF00"/>
                </a:solidFill>
                <a:latin typeface="Times New Roman" pitchFamily="18" charset="0"/>
                <a:cs typeface="Times New Roman" pitchFamily="18" charset="0"/>
              </a:rPr>
              <a:t>Nil gai</a:t>
            </a:r>
            <a:endParaRPr lang="en-US" sz="2800" b="1" dirty="0">
              <a:solidFill>
                <a:srgbClr val="FFFF00"/>
              </a:solidFill>
              <a:latin typeface="Times New Roman" pitchFamily="18" charset="0"/>
              <a:cs typeface="Times New Roman" pitchFamily="18" charset="0"/>
            </a:endParaRPr>
          </a:p>
        </p:txBody>
      </p:sp>
      <p:pic>
        <p:nvPicPr>
          <p:cNvPr id="14" name="Picture 13" descr="elephants16"/>
          <p:cNvPicPr>
            <a:picLocks noChangeAspect="1" noChangeArrowheads="1"/>
          </p:cNvPicPr>
          <p:nvPr/>
        </p:nvPicPr>
        <p:blipFill>
          <a:blip r:embed="rId5" cstate="print"/>
          <a:srcRect/>
          <a:stretch>
            <a:fillRect/>
          </a:stretch>
        </p:blipFill>
        <p:spPr bwMode="auto">
          <a:xfrm>
            <a:off x="2590800" y="3276600"/>
            <a:ext cx="3429000" cy="2667000"/>
          </a:xfrm>
          <a:prstGeom prst="rect">
            <a:avLst/>
          </a:prstGeom>
          <a:noFill/>
          <a:ln w="9525">
            <a:noFill/>
            <a:miter lim="800000"/>
            <a:headEnd/>
            <a:tailEnd/>
          </a:ln>
        </p:spPr>
      </p:pic>
      <p:sp>
        <p:nvSpPr>
          <p:cNvPr id="15" name="Rectangle 14"/>
          <p:cNvSpPr/>
          <p:nvPr/>
        </p:nvSpPr>
        <p:spPr>
          <a:xfrm>
            <a:off x="2895600" y="5334000"/>
            <a:ext cx="3276600" cy="523220"/>
          </a:xfrm>
          <a:prstGeom prst="rect">
            <a:avLst/>
          </a:prstGeom>
        </p:spPr>
        <p:txBody>
          <a:bodyPr wrap="square">
            <a:spAutoFit/>
          </a:bodyPr>
          <a:lstStyle/>
          <a:p>
            <a:r>
              <a:rPr lang="en-US" sz="2800" b="1" dirty="0" smtClean="0">
                <a:solidFill>
                  <a:srgbClr val="FFFF00"/>
                </a:solidFill>
                <a:latin typeface="Times New Roman" pitchFamily="18" charset="0"/>
                <a:cs typeface="Times New Roman" pitchFamily="18" charset="0"/>
              </a:rPr>
              <a:t>Elephants</a:t>
            </a:r>
            <a:endParaRPr lang="en-US" sz="28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edge">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62000" y="3810000"/>
            <a:ext cx="2286000" cy="381000"/>
          </a:xfrm>
        </p:spPr>
        <p:txBody>
          <a:bodyPr>
            <a:noAutofit/>
          </a:bodyPr>
          <a:lstStyle/>
          <a:p>
            <a:r>
              <a:rPr lang="en-US" sz="2800" b="1" dirty="0" smtClean="0">
                <a:solidFill>
                  <a:schemeClr val="tx1"/>
                </a:solidFill>
                <a:latin typeface="Times New Roman" pitchFamily="18" charset="0"/>
                <a:cs typeface="Times New Roman" pitchFamily="18" charset="0"/>
              </a:rPr>
              <a:t>Orangutan</a:t>
            </a:r>
            <a:endParaRPr lang="en-US" sz="2800" b="1" dirty="0">
              <a:solidFill>
                <a:schemeClr val="tx1"/>
              </a:solidFill>
              <a:latin typeface="Times New Roman" pitchFamily="18" charset="0"/>
              <a:cs typeface="Times New Roman" pitchFamily="18" charset="0"/>
            </a:endParaRPr>
          </a:p>
        </p:txBody>
      </p:sp>
      <p:sp>
        <p:nvSpPr>
          <p:cNvPr id="7" name="TextBox 6"/>
          <p:cNvSpPr txBox="1"/>
          <p:nvPr/>
        </p:nvSpPr>
        <p:spPr>
          <a:xfrm>
            <a:off x="3200400" y="304800"/>
            <a:ext cx="191110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Black buck</a:t>
            </a:r>
            <a:endParaRPr lang="en-US" sz="2800" b="1" dirty="0">
              <a:latin typeface="Times New Roman" pitchFamily="18" charset="0"/>
              <a:cs typeface="Times New Roman" pitchFamily="18" charset="0"/>
            </a:endParaRPr>
          </a:p>
        </p:txBody>
      </p:sp>
      <p:sp>
        <p:nvSpPr>
          <p:cNvPr id="13" name="Rectangle 12"/>
          <p:cNvSpPr/>
          <p:nvPr/>
        </p:nvSpPr>
        <p:spPr>
          <a:xfrm>
            <a:off x="6019800" y="3733800"/>
            <a:ext cx="4038600" cy="523220"/>
          </a:xfrm>
          <a:prstGeom prst="rect">
            <a:avLst/>
          </a:prstGeom>
        </p:spPr>
        <p:txBody>
          <a:bodyPr wrap="square">
            <a:spAutoFit/>
          </a:bodyPr>
          <a:lstStyle/>
          <a:p>
            <a:r>
              <a:rPr lang="en-US" sz="2800" b="1" dirty="0" smtClean="0">
                <a:latin typeface="Times New Roman" pitchFamily="18" charset="0"/>
                <a:cs typeface="Times New Roman" pitchFamily="18" charset="0"/>
              </a:rPr>
              <a:t>Sloth bear</a:t>
            </a:r>
            <a:endParaRPr lang="en-US" sz="2800" b="1" dirty="0">
              <a:latin typeface="Times New Roman" pitchFamily="18" charset="0"/>
              <a:cs typeface="Times New Roman" pitchFamily="18" charset="0"/>
            </a:endParaRPr>
          </a:p>
        </p:txBody>
      </p:sp>
      <p:pic>
        <p:nvPicPr>
          <p:cNvPr id="10" name="Picture 4" descr="C:\Documents and Settings\UOS\My Documents\My Pictures\animals-thar-desert-2.1-120X120"/>
          <p:cNvPicPr>
            <a:picLocks noChangeAspect="1" noChangeArrowheads="1"/>
          </p:cNvPicPr>
          <p:nvPr/>
        </p:nvPicPr>
        <p:blipFill>
          <a:blip r:embed="rId3"/>
          <a:srcRect/>
          <a:stretch>
            <a:fillRect/>
          </a:stretch>
        </p:blipFill>
        <p:spPr bwMode="auto">
          <a:xfrm>
            <a:off x="2362200" y="990600"/>
            <a:ext cx="4114800" cy="2667000"/>
          </a:xfrm>
          <a:prstGeom prst="rect">
            <a:avLst/>
          </a:prstGeom>
          <a:noFill/>
        </p:spPr>
      </p:pic>
      <p:pic>
        <p:nvPicPr>
          <p:cNvPr id="164865" name="Picture 1" descr="C:\Documents and Settings\Mariam Riaz\My Documents\My Pictures\orangutan.bmp"/>
          <p:cNvPicPr>
            <a:picLocks noChangeAspect="1" noChangeArrowheads="1"/>
          </p:cNvPicPr>
          <p:nvPr/>
        </p:nvPicPr>
        <p:blipFill>
          <a:blip r:embed="rId4"/>
          <a:srcRect/>
          <a:stretch>
            <a:fillRect/>
          </a:stretch>
        </p:blipFill>
        <p:spPr bwMode="auto">
          <a:xfrm>
            <a:off x="0" y="4333875"/>
            <a:ext cx="4572000" cy="2524125"/>
          </a:xfrm>
          <a:prstGeom prst="rect">
            <a:avLst/>
          </a:prstGeom>
          <a:noFill/>
        </p:spPr>
      </p:pic>
      <p:pic>
        <p:nvPicPr>
          <p:cNvPr id="2" name="Picture 1" descr="C:\Documents and Settings\abc\My Documents\My Pictures\180px-Lippenbaer-24.jpg"/>
          <p:cNvPicPr>
            <a:picLocks noChangeAspect="1" noChangeArrowheads="1"/>
          </p:cNvPicPr>
          <p:nvPr/>
        </p:nvPicPr>
        <p:blipFill>
          <a:blip r:embed="rId5"/>
          <a:srcRect/>
          <a:stretch>
            <a:fillRect/>
          </a:stretch>
        </p:blipFill>
        <p:spPr bwMode="auto">
          <a:xfrm>
            <a:off x="4800600" y="4343400"/>
            <a:ext cx="4343400" cy="25146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UOS\My Documents\My Pictures\animals-thar-desert-3.1-120X120"/>
          <p:cNvPicPr>
            <a:picLocks noChangeAspect="1" noChangeArrowheads="1"/>
          </p:cNvPicPr>
          <p:nvPr/>
        </p:nvPicPr>
        <p:blipFill>
          <a:blip r:embed="rId3"/>
          <a:srcRect/>
          <a:stretch>
            <a:fillRect/>
          </a:stretch>
        </p:blipFill>
        <p:spPr bwMode="auto">
          <a:xfrm>
            <a:off x="0" y="4267200"/>
            <a:ext cx="4343400" cy="2590800"/>
          </a:xfrm>
          <a:prstGeom prst="rect">
            <a:avLst/>
          </a:prstGeom>
          <a:noFill/>
        </p:spPr>
      </p:pic>
      <p:sp>
        <p:nvSpPr>
          <p:cNvPr id="11" name="Rectangle 10"/>
          <p:cNvSpPr/>
          <p:nvPr/>
        </p:nvSpPr>
        <p:spPr>
          <a:xfrm>
            <a:off x="609600" y="4419600"/>
            <a:ext cx="2492785" cy="584775"/>
          </a:xfrm>
          <a:prstGeom prst="rect">
            <a:avLst/>
          </a:prstGeom>
        </p:spPr>
        <p:txBody>
          <a:bodyPr wrap="square">
            <a:spAutoFit/>
          </a:bodyPr>
          <a:lstStyle/>
          <a:p>
            <a:endParaRPr lang="en-US" sz="3200" b="1" dirty="0"/>
          </a:p>
        </p:txBody>
      </p:sp>
      <p:sp>
        <p:nvSpPr>
          <p:cNvPr id="12" name="Rectangle 11"/>
          <p:cNvSpPr/>
          <p:nvPr/>
        </p:nvSpPr>
        <p:spPr>
          <a:xfrm rot="10800000" flipH="1" flipV="1">
            <a:off x="0" y="3810000"/>
            <a:ext cx="7091073" cy="523220"/>
          </a:xfrm>
          <a:prstGeom prst="rect">
            <a:avLst/>
          </a:prstGeom>
        </p:spPr>
        <p:txBody>
          <a:bodyPr wrap="square">
            <a:spAutoFit/>
          </a:bodyPr>
          <a:lstStyle/>
          <a:p>
            <a:r>
              <a:rPr lang="en-US" sz="2800" b="1" dirty="0" smtClean="0">
                <a:latin typeface="Times New Roman" pitchFamily="18" charset="0"/>
                <a:cs typeface="Times New Roman" pitchFamily="18" charset="0"/>
              </a:rPr>
              <a:t>      Indian Gazelle</a:t>
            </a:r>
            <a:endParaRPr lang="en-US" sz="2800" b="1" dirty="0">
              <a:latin typeface="Times New Roman" pitchFamily="18" charset="0"/>
              <a:cs typeface="Times New Roman" pitchFamily="18" charset="0"/>
            </a:endParaRPr>
          </a:p>
        </p:txBody>
      </p:sp>
      <p:sp>
        <p:nvSpPr>
          <p:cNvPr id="16" name="Rectangle 15"/>
          <p:cNvSpPr/>
          <p:nvPr/>
        </p:nvSpPr>
        <p:spPr>
          <a:xfrm>
            <a:off x="6248400" y="3733800"/>
            <a:ext cx="1593820" cy="523220"/>
          </a:xfrm>
          <a:prstGeom prst="rect">
            <a:avLst/>
          </a:prstGeom>
        </p:spPr>
        <p:txBody>
          <a:bodyPr wrap="square">
            <a:spAutoFit/>
          </a:bodyPr>
          <a:lstStyle/>
          <a:p>
            <a:r>
              <a:rPr lang="en-US" sz="2800" b="1" dirty="0" smtClean="0">
                <a:latin typeface="Times New Roman" pitchFamily="18" charset="0"/>
                <a:cs typeface="Times New Roman" pitchFamily="18" charset="0"/>
              </a:rPr>
              <a:t>Monkey</a:t>
            </a:r>
            <a:endParaRPr lang="en-US" sz="2800" b="1" dirty="0">
              <a:latin typeface="Times New Roman" pitchFamily="18" charset="0"/>
              <a:cs typeface="Times New Roman" pitchFamily="18" charset="0"/>
            </a:endParaRPr>
          </a:p>
        </p:txBody>
      </p:sp>
      <p:pic>
        <p:nvPicPr>
          <p:cNvPr id="13" name="Picture 2" descr="C:\Documents and Settings\abc\My Documents\My Pictures\220px-Monkey_eating.jpg"/>
          <p:cNvPicPr>
            <a:picLocks noChangeAspect="1" noChangeArrowheads="1"/>
          </p:cNvPicPr>
          <p:nvPr/>
        </p:nvPicPr>
        <p:blipFill>
          <a:blip r:embed="rId4"/>
          <a:srcRect/>
          <a:stretch>
            <a:fillRect/>
          </a:stretch>
        </p:blipFill>
        <p:spPr bwMode="auto">
          <a:xfrm>
            <a:off x="4724400" y="4267200"/>
            <a:ext cx="4419600" cy="2590800"/>
          </a:xfrm>
          <a:prstGeom prst="rect">
            <a:avLst/>
          </a:prstGeom>
          <a:noFill/>
        </p:spPr>
      </p:pic>
      <p:pic>
        <p:nvPicPr>
          <p:cNvPr id="10" name="Picture 2" descr="C:\Documents and Settings\xyz\Desktop\data oriental\camel.jpg"/>
          <p:cNvPicPr>
            <a:picLocks noGrp="1" noChangeAspect="1" noChangeArrowheads="1"/>
          </p:cNvPicPr>
          <p:nvPr>
            <p:ph idx="1"/>
          </p:nvPr>
        </p:nvPicPr>
        <p:blipFill>
          <a:blip r:embed="rId5"/>
          <a:srcRect/>
          <a:stretch>
            <a:fillRect/>
          </a:stretch>
        </p:blipFill>
        <p:spPr bwMode="auto">
          <a:xfrm>
            <a:off x="2286000" y="533400"/>
            <a:ext cx="3733800" cy="3124200"/>
          </a:xfrm>
          <a:prstGeom prst="rect">
            <a:avLst/>
          </a:prstGeom>
          <a:noFill/>
        </p:spPr>
      </p:pic>
      <p:sp>
        <p:nvSpPr>
          <p:cNvPr id="14" name="Rectangle 13"/>
          <p:cNvSpPr/>
          <p:nvPr/>
        </p:nvSpPr>
        <p:spPr>
          <a:xfrm>
            <a:off x="6172200" y="1143000"/>
            <a:ext cx="1181734" cy="523220"/>
          </a:xfrm>
          <a:prstGeom prst="rect">
            <a:avLst/>
          </a:prstGeom>
        </p:spPr>
        <p:txBody>
          <a:bodyPr wrap="none">
            <a:spAutoFit/>
          </a:bodyPr>
          <a:lstStyle/>
          <a:p>
            <a:r>
              <a:rPr lang="en-US" sz="2800" b="1" dirty="0" smtClean="0">
                <a:latin typeface="Times New Roman" pitchFamily="18" charset="0"/>
                <a:cs typeface="Times New Roman" pitchFamily="18" charset="0"/>
              </a:rPr>
              <a:t>Camel</a:t>
            </a:r>
            <a:endParaRPr lang="en-US" sz="28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447800"/>
            <a:ext cx="8229600" cy="4525963"/>
          </a:xfrm>
        </p:spPr>
        <p:txBody>
          <a:bodyPr>
            <a:noAutofit/>
          </a:bodyPr>
          <a:lstStyle/>
          <a:p>
            <a:pPr>
              <a:buNone/>
            </a:pPr>
            <a:r>
              <a:rPr lang="en-US" sz="2800" b="1" dirty="0" smtClean="0">
                <a:latin typeface="Times New Roman" pitchFamily="18" charset="0"/>
                <a:cs typeface="Times New Roman" pitchFamily="18" charset="0"/>
              </a:rPr>
              <a:t>share 8 mammalian families</a:t>
            </a:r>
          </a:p>
          <a:p>
            <a:pPr marL="514350" indent="-514350">
              <a:buFont typeface="+mj-lt"/>
              <a:buAutoNum type="arabicPeriod"/>
            </a:pPr>
            <a:r>
              <a:rPr lang="en-US" sz="2800" b="1" dirty="0" smtClean="0">
                <a:latin typeface="Times New Roman" pitchFamily="18" charset="0"/>
                <a:cs typeface="Times New Roman" pitchFamily="18" charset="0"/>
              </a:rPr>
              <a:t>Lorises</a:t>
            </a:r>
          </a:p>
          <a:p>
            <a:pPr marL="514350" indent="-514350">
              <a:buFont typeface="+mj-lt"/>
              <a:buAutoNum type="arabicPeriod"/>
            </a:pPr>
            <a:r>
              <a:rPr lang="en-US" sz="2800" b="1" dirty="0" smtClean="0">
                <a:latin typeface="Times New Roman" pitchFamily="18" charset="0"/>
                <a:cs typeface="Times New Roman" pitchFamily="18" charset="0"/>
              </a:rPr>
              <a:t>Old world Monkeys </a:t>
            </a:r>
          </a:p>
          <a:p>
            <a:pPr marL="514350" indent="-514350">
              <a:buFont typeface="+mj-lt"/>
              <a:buAutoNum type="arabicPeriod"/>
            </a:pPr>
            <a:r>
              <a:rPr lang="en-US" sz="2800" b="1" dirty="0" smtClean="0">
                <a:latin typeface="Times New Roman" pitchFamily="18" charset="0"/>
                <a:cs typeface="Times New Roman" pitchFamily="18" charset="0"/>
              </a:rPr>
              <a:t>Apes</a:t>
            </a:r>
          </a:p>
          <a:p>
            <a:pPr marL="514350" indent="-514350">
              <a:buFont typeface="+mj-lt"/>
              <a:buAutoNum type="arabicPeriod"/>
            </a:pPr>
            <a:r>
              <a:rPr lang="en-US" sz="2800" b="1" dirty="0" smtClean="0">
                <a:latin typeface="Times New Roman" pitchFamily="18" charset="0"/>
                <a:cs typeface="Times New Roman" pitchFamily="18" charset="0"/>
              </a:rPr>
              <a:t>Bamboo rats</a:t>
            </a:r>
          </a:p>
          <a:p>
            <a:pPr marL="514350" indent="-514350">
              <a:buFont typeface="+mj-lt"/>
              <a:buAutoNum type="arabicPeriod"/>
            </a:pPr>
            <a:r>
              <a:rPr lang="en-US" sz="2800" b="1" dirty="0" smtClean="0">
                <a:latin typeface="Times New Roman" pitchFamily="18" charset="0"/>
                <a:cs typeface="Times New Roman" pitchFamily="18" charset="0"/>
              </a:rPr>
              <a:t>Elephants </a:t>
            </a:r>
          </a:p>
          <a:p>
            <a:pPr marL="514350" indent="-514350">
              <a:buFont typeface="+mj-lt"/>
              <a:buAutoNum type="arabicPeriod"/>
            </a:pPr>
            <a:r>
              <a:rPr lang="en-US" sz="2800" b="1" dirty="0" smtClean="0">
                <a:latin typeface="Times New Roman" pitchFamily="18" charset="0"/>
                <a:cs typeface="Times New Roman" pitchFamily="18" charset="0"/>
              </a:rPr>
              <a:t>Rhinoceros </a:t>
            </a:r>
          </a:p>
          <a:p>
            <a:pPr marL="514350" indent="-514350">
              <a:buFont typeface="+mj-lt"/>
              <a:buAutoNum type="arabicPeriod"/>
            </a:pPr>
            <a:r>
              <a:rPr lang="en-US" sz="2800" b="1" dirty="0" smtClean="0">
                <a:latin typeface="Times New Roman" pitchFamily="18" charset="0"/>
                <a:cs typeface="Times New Roman" pitchFamily="18" charset="0"/>
              </a:rPr>
              <a:t>Chevrotains</a:t>
            </a:r>
          </a:p>
          <a:p>
            <a:pPr marL="514350" indent="-514350">
              <a:buFont typeface="+mj-lt"/>
              <a:buAutoNum type="arabicPeriod"/>
            </a:pPr>
            <a:r>
              <a:rPr lang="en-US" sz="2800" b="1" dirty="0" smtClean="0">
                <a:latin typeface="Times New Roman" pitchFamily="18" charset="0"/>
                <a:cs typeface="Times New Roman" pitchFamily="18" charset="0"/>
              </a:rPr>
              <a:t>Pangolins </a:t>
            </a:r>
          </a:p>
        </p:txBody>
      </p:sp>
      <p:sp>
        <p:nvSpPr>
          <p:cNvPr id="2" name="Title 1"/>
          <p:cNvSpPr>
            <a:spLocks noGrp="1"/>
          </p:cNvSpPr>
          <p:nvPr>
            <p:ph type="title"/>
          </p:nvPr>
        </p:nvSpPr>
        <p:spPr>
          <a:xfrm>
            <a:off x="457200" y="704088"/>
            <a:ext cx="8229600" cy="743712"/>
          </a:xfrm>
        </p:spPr>
        <p:txBody>
          <a:bodyPr>
            <a:normAutofit/>
          </a:bodyPr>
          <a:lstStyle/>
          <a:p>
            <a:r>
              <a:rPr lang="en-US" sz="4000" b="1" dirty="0" smtClean="0">
                <a:solidFill>
                  <a:srgbClr val="00B0F0"/>
                </a:solidFill>
                <a:latin typeface="Times New Roman" pitchFamily="18" charset="0"/>
                <a:cs typeface="Times New Roman" pitchFamily="18" charset="0"/>
              </a:rPr>
              <a:t>Oriental Fauna/  Ethiopian Fauna</a:t>
            </a:r>
            <a:endParaRPr lang="en-US" sz="4000" b="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C:\Documents and Settings\xyz\My Documents\My Pictures\b rat.jpg"/>
          <p:cNvPicPr>
            <a:picLocks noGrp="1" noChangeAspect="1" noChangeArrowheads="1"/>
          </p:cNvPicPr>
          <p:nvPr>
            <p:ph idx="1"/>
          </p:nvPr>
        </p:nvPicPr>
        <p:blipFill>
          <a:blip r:embed="rId3"/>
          <a:srcRect/>
          <a:stretch>
            <a:fillRect/>
          </a:stretch>
        </p:blipFill>
        <p:spPr bwMode="auto">
          <a:xfrm>
            <a:off x="1295400" y="0"/>
            <a:ext cx="3200400" cy="2590800"/>
          </a:xfrm>
          <a:prstGeom prst="rect">
            <a:avLst/>
          </a:prstGeom>
          <a:noFill/>
        </p:spPr>
      </p:pic>
      <p:sp>
        <p:nvSpPr>
          <p:cNvPr id="5" name="Rectangle 4"/>
          <p:cNvSpPr/>
          <p:nvPr/>
        </p:nvSpPr>
        <p:spPr>
          <a:xfrm>
            <a:off x="762000" y="2667000"/>
            <a:ext cx="1749197" cy="461665"/>
          </a:xfrm>
          <a:prstGeom prst="rect">
            <a:avLst/>
          </a:prstGeom>
        </p:spPr>
        <p:txBody>
          <a:bodyPr wrap="none">
            <a:spAutoFit/>
          </a:bodyPr>
          <a:lstStyle/>
          <a:p>
            <a:r>
              <a:rPr lang="en-US" sz="2400" b="1" dirty="0" smtClean="0">
                <a:latin typeface="Times New Roman" pitchFamily="18" charset="0"/>
                <a:cs typeface="Times New Roman" pitchFamily="18" charset="0"/>
              </a:rPr>
              <a:t>Bamboo rat</a:t>
            </a:r>
            <a:endParaRPr lang="en-US" sz="2400" dirty="0"/>
          </a:p>
        </p:txBody>
      </p:sp>
      <p:pic>
        <p:nvPicPr>
          <p:cNvPr id="237571" name="Picture 3" descr="C:\Documents and Settings\xyz\My Documents\My Pictures\pangolin.jpg"/>
          <p:cNvPicPr>
            <a:picLocks noChangeAspect="1" noChangeArrowheads="1"/>
          </p:cNvPicPr>
          <p:nvPr/>
        </p:nvPicPr>
        <p:blipFill>
          <a:blip r:embed="rId4"/>
          <a:srcRect/>
          <a:stretch>
            <a:fillRect/>
          </a:stretch>
        </p:blipFill>
        <p:spPr bwMode="auto">
          <a:xfrm>
            <a:off x="4648200" y="3200400"/>
            <a:ext cx="3352800" cy="2640106"/>
          </a:xfrm>
          <a:prstGeom prst="rect">
            <a:avLst/>
          </a:prstGeom>
          <a:noFill/>
        </p:spPr>
      </p:pic>
      <p:sp>
        <p:nvSpPr>
          <p:cNvPr id="7" name="Rectangle 6"/>
          <p:cNvSpPr/>
          <p:nvPr/>
        </p:nvSpPr>
        <p:spPr>
          <a:xfrm>
            <a:off x="7315200" y="5943600"/>
            <a:ext cx="1600200" cy="461665"/>
          </a:xfrm>
          <a:prstGeom prst="rect">
            <a:avLst/>
          </a:prstGeom>
        </p:spPr>
        <p:txBody>
          <a:bodyPr wrap="square">
            <a:spAutoFit/>
          </a:bodyPr>
          <a:lstStyle/>
          <a:p>
            <a:r>
              <a:rPr lang="en-US" sz="2400" b="1" dirty="0" smtClean="0">
                <a:latin typeface="Times New Roman" pitchFamily="18" charset="0"/>
                <a:cs typeface="Times New Roman" pitchFamily="18" charset="0"/>
              </a:rPr>
              <a:t>Pangolin</a:t>
            </a:r>
            <a:endParaRPr lang="en-US" sz="2400" dirty="0"/>
          </a:p>
        </p:txBody>
      </p:sp>
      <p:pic>
        <p:nvPicPr>
          <p:cNvPr id="237572" name="Picture 4" descr="C:\Documents and Settings\xyz\My Documents\My Pictures\ss.jpg"/>
          <p:cNvPicPr>
            <a:picLocks noChangeAspect="1" noChangeArrowheads="1"/>
          </p:cNvPicPr>
          <p:nvPr/>
        </p:nvPicPr>
        <p:blipFill>
          <a:blip r:embed="rId5"/>
          <a:srcRect/>
          <a:stretch>
            <a:fillRect/>
          </a:stretch>
        </p:blipFill>
        <p:spPr bwMode="auto">
          <a:xfrm>
            <a:off x="4648200" y="0"/>
            <a:ext cx="3352800" cy="2514600"/>
          </a:xfrm>
          <a:prstGeom prst="rect">
            <a:avLst/>
          </a:prstGeom>
          <a:noFill/>
        </p:spPr>
      </p:pic>
      <p:sp>
        <p:nvSpPr>
          <p:cNvPr id="9" name="Rectangle 8"/>
          <p:cNvSpPr/>
          <p:nvPr/>
        </p:nvSpPr>
        <p:spPr>
          <a:xfrm>
            <a:off x="7162800" y="2667000"/>
            <a:ext cx="1666675" cy="461665"/>
          </a:xfrm>
          <a:prstGeom prst="rect">
            <a:avLst/>
          </a:prstGeom>
        </p:spPr>
        <p:txBody>
          <a:bodyPr wrap="none">
            <a:spAutoFit/>
          </a:bodyPr>
          <a:lstStyle/>
          <a:p>
            <a:r>
              <a:rPr lang="en-US" sz="2400" b="1" dirty="0" smtClean="0">
                <a:latin typeface="Times New Roman" pitchFamily="18" charset="0"/>
                <a:cs typeface="Times New Roman" pitchFamily="18" charset="0"/>
              </a:rPr>
              <a:t>Chevrotain</a:t>
            </a:r>
            <a:endParaRPr lang="en-US" sz="2400" dirty="0"/>
          </a:p>
        </p:txBody>
      </p:sp>
      <p:pic>
        <p:nvPicPr>
          <p:cNvPr id="488450" name="Picture 2" descr="C:\Documents and Settings\abc\My Documents\My Pictures\250px-Weisshandgibbon_tierpark_berlin.jpg"/>
          <p:cNvPicPr>
            <a:picLocks noChangeAspect="1" noChangeArrowheads="1"/>
          </p:cNvPicPr>
          <p:nvPr/>
        </p:nvPicPr>
        <p:blipFill>
          <a:blip r:embed="rId6"/>
          <a:srcRect/>
          <a:stretch>
            <a:fillRect/>
          </a:stretch>
        </p:blipFill>
        <p:spPr bwMode="auto">
          <a:xfrm>
            <a:off x="1066800" y="3200400"/>
            <a:ext cx="3352800" cy="2590800"/>
          </a:xfrm>
          <a:prstGeom prst="rect">
            <a:avLst/>
          </a:prstGeom>
          <a:noFill/>
        </p:spPr>
      </p:pic>
      <p:sp>
        <p:nvSpPr>
          <p:cNvPr id="10" name="Rectangle 9"/>
          <p:cNvSpPr/>
          <p:nvPr/>
        </p:nvSpPr>
        <p:spPr>
          <a:xfrm>
            <a:off x="3124200" y="6019800"/>
            <a:ext cx="942887" cy="523220"/>
          </a:xfrm>
          <a:prstGeom prst="rect">
            <a:avLst/>
          </a:prstGeom>
        </p:spPr>
        <p:txBody>
          <a:bodyPr wrap="none">
            <a:spAutoFit/>
          </a:bodyPr>
          <a:lstStyle/>
          <a:p>
            <a:pPr marL="514350" indent="-514350"/>
            <a:r>
              <a:rPr lang="en-US" sz="2800" b="1" dirty="0" smtClean="0">
                <a:latin typeface="Times New Roman" pitchFamily="18" charset="0"/>
                <a:cs typeface="Times New Roman" pitchFamily="18" charset="0"/>
              </a:rPr>
              <a:t>Apes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4770120"/>
          </a:xfrm>
        </p:spPr>
        <p:txBody>
          <a:bodyPr/>
          <a:lstStyle/>
          <a:p>
            <a:pPr algn="just">
              <a:buFont typeface="Wingdings" pitchFamily="2" charset="2"/>
              <a:buChar char="Ø"/>
            </a:pPr>
            <a:r>
              <a:rPr lang="en-US" dirty="0" smtClean="0"/>
              <a:t> </a:t>
            </a:r>
            <a:r>
              <a:rPr lang="en-US" sz="2800" b="1" dirty="0" smtClean="0">
                <a:latin typeface="Times New Roman" pitchFamily="18" charset="0"/>
                <a:cs typeface="Times New Roman" pitchFamily="18" charset="0"/>
              </a:rPr>
              <a:t>Unlike Ethopian the oriental has moles, bears, tapirs and  deers in its fauna while ,it is without jerboas coneys  and wild horses</a:t>
            </a:r>
          </a:p>
          <a:p>
            <a:pPr algn="just">
              <a:buNone/>
            </a:pPr>
            <a:endParaRPr lang="en-US" sz="2800" b="1" dirty="0">
              <a:latin typeface="Times New Roman" pitchFamily="18" charset="0"/>
              <a:cs typeface="Times New Roman" pitchFamily="18" charset="0"/>
            </a:endParaRPr>
          </a:p>
        </p:txBody>
      </p:sp>
      <p:pic>
        <p:nvPicPr>
          <p:cNvPr id="236546" name="Picture 2" descr="C:\Documents and Settings\xyz\My Documents\My Pictures\jerboas.jpg"/>
          <p:cNvPicPr>
            <a:picLocks noChangeAspect="1" noChangeArrowheads="1"/>
          </p:cNvPicPr>
          <p:nvPr/>
        </p:nvPicPr>
        <p:blipFill>
          <a:blip r:embed="rId3"/>
          <a:srcRect/>
          <a:stretch>
            <a:fillRect/>
          </a:stretch>
        </p:blipFill>
        <p:spPr bwMode="auto">
          <a:xfrm>
            <a:off x="0" y="4953000"/>
            <a:ext cx="2819400" cy="1905000"/>
          </a:xfrm>
          <a:prstGeom prst="rect">
            <a:avLst/>
          </a:prstGeom>
          <a:noFill/>
        </p:spPr>
      </p:pic>
      <p:sp>
        <p:nvSpPr>
          <p:cNvPr id="4" name="Rectangle 3"/>
          <p:cNvSpPr/>
          <p:nvPr/>
        </p:nvSpPr>
        <p:spPr>
          <a:xfrm>
            <a:off x="1295400" y="4953000"/>
            <a:ext cx="1380506" cy="523220"/>
          </a:xfrm>
          <a:prstGeom prst="rect">
            <a:avLst/>
          </a:prstGeom>
        </p:spPr>
        <p:txBody>
          <a:bodyPr wrap="none">
            <a:spAutoFit/>
          </a:bodyPr>
          <a:lstStyle/>
          <a:p>
            <a:r>
              <a:rPr lang="en-US" sz="2800" b="1" dirty="0" smtClean="0">
                <a:latin typeface="Times New Roman" pitchFamily="18" charset="0"/>
                <a:cs typeface="Times New Roman" pitchFamily="18" charset="0"/>
              </a:rPr>
              <a:t>Jerboas</a:t>
            </a:r>
            <a:endParaRPr lang="en-US" sz="2800" dirty="0"/>
          </a:p>
        </p:txBody>
      </p:sp>
      <p:pic>
        <p:nvPicPr>
          <p:cNvPr id="236547" name="Picture 3" descr="C:\Documents and Settings\xyz\My Documents\My Pictures\mole.jpg"/>
          <p:cNvPicPr>
            <a:picLocks noChangeAspect="1" noChangeArrowheads="1"/>
          </p:cNvPicPr>
          <p:nvPr/>
        </p:nvPicPr>
        <p:blipFill>
          <a:blip r:embed="rId4"/>
          <a:srcRect/>
          <a:stretch>
            <a:fillRect/>
          </a:stretch>
        </p:blipFill>
        <p:spPr bwMode="auto">
          <a:xfrm>
            <a:off x="2971800" y="4953000"/>
            <a:ext cx="3124200" cy="1905000"/>
          </a:xfrm>
          <a:prstGeom prst="rect">
            <a:avLst/>
          </a:prstGeom>
          <a:noFill/>
        </p:spPr>
      </p:pic>
      <p:sp>
        <p:nvSpPr>
          <p:cNvPr id="6" name="Rectangle 5"/>
          <p:cNvSpPr/>
          <p:nvPr/>
        </p:nvSpPr>
        <p:spPr>
          <a:xfrm>
            <a:off x="2971800" y="5029200"/>
            <a:ext cx="816249" cy="461665"/>
          </a:xfrm>
          <a:prstGeom prst="rect">
            <a:avLst/>
          </a:prstGeom>
        </p:spPr>
        <p:txBody>
          <a:bodyPr wrap="none">
            <a:spAutoFit/>
          </a:bodyPr>
          <a:lstStyle/>
          <a:p>
            <a:r>
              <a:rPr lang="en-US" sz="2400" b="1" dirty="0" smtClean="0">
                <a:latin typeface="Times New Roman" pitchFamily="18" charset="0"/>
                <a:cs typeface="Times New Roman" pitchFamily="18" charset="0"/>
              </a:rPr>
              <a:t>mole</a:t>
            </a:r>
            <a:endParaRPr lang="en-US" sz="2400" dirty="0"/>
          </a:p>
        </p:txBody>
      </p:sp>
      <p:pic>
        <p:nvPicPr>
          <p:cNvPr id="236549" name="Picture 5" descr="C:\Documents and Settings\xyz\My Documents\My Pictures\bear.jpg"/>
          <p:cNvPicPr>
            <a:picLocks noChangeAspect="1" noChangeArrowheads="1"/>
          </p:cNvPicPr>
          <p:nvPr/>
        </p:nvPicPr>
        <p:blipFill>
          <a:blip r:embed="rId5"/>
          <a:srcRect/>
          <a:stretch>
            <a:fillRect/>
          </a:stretch>
        </p:blipFill>
        <p:spPr bwMode="auto">
          <a:xfrm>
            <a:off x="0" y="2667000"/>
            <a:ext cx="2819400" cy="2057400"/>
          </a:xfrm>
          <a:prstGeom prst="rect">
            <a:avLst/>
          </a:prstGeom>
          <a:noFill/>
        </p:spPr>
      </p:pic>
      <p:sp>
        <p:nvSpPr>
          <p:cNvPr id="9" name="Rectangle 8"/>
          <p:cNvSpPr/>
          <p:nvPr/>
        </p:nvSpPr>
        <p:spPr>
          <a:xfrm>
            <a:off x="0" y="2667000"/>
            <a:ext cx="920445" cy="523220"/>
          </a:xfrm>
          <a:prstGeom prst="rect">
            <a:avLst/>
          </a:prstGeom>
        </p:spPr>
        <p:txBody>
          <a:bodyPr wrap="none">
            <a:spAutoFit/>
          </a:bodyPr>
          <a:lstStyle/>
          <a:p>
            <a:r>
              <a:rPr lang="en-US" sz="2800" b="1" dirty="0" smtClean="0">
                <a:latin typeface="Times New Roman" pitchFamily="18" charset="0"/>
                <a:cs typeface="Times New Roman" pitchFamily="18" charset="0"/>
              </a:rPr>
              <a:t>Bear</a:t>
            </a:r>
            <a:endParaRPr lang="en-US" sz="2800" dirty="0"/>
          </a:p>
        </p:txBody>
      </p:sp>
      <p:pic>
        <p:nvPicPr>
          <p:cNvPr id="236550" name="Picture 6" descr="C:\Documents and Settings\xyz\My Documents\My Pictures\deer.jpg"/>
          <p:cNvPicPr>
            <a:picLocks noChangeAspect="1" noChangeArrowheads="1"/>
          </p:cNvPicPr>
          <p:nvPr/>
        </p:nvPicPr>
        <p:blipFill>
          <a:blip r:embed="rId6"/>
          <a:srcRect/>
          <a:stretch>
            <a:fillRect/>
          </a:stretch>
        </p:blipFill>
        <p:spPr bwMode="auto">
          <a:xfrm>
            <a:off x="3048000" y="2667000"/>
            <a:ext cx="3048000" cy="2085975"/>
          </a:xfrm>
          <a:prstGeom prst="rect">
            <a:avLst/>
          </a:prstGeom>
          <a:noFill/>
        </p:spPr>
      </p:pic>
      <p:sp>
        <p:nvSpPr>
          <p:cNvPr id="11" name="Rectangle 10"/>
          <p:cNvSpPr/>
          <p:nvPr/>
        </p:nvSpPr>
        <p:spPr>
          <a:xfrm>
            <a:off x="3048000" y="2667000"/>
            <a:ext cx="816249" cy="461665"/>
          </a:xfrm>
          <a:prstGeom prst="rect">
            <a:avLst/>
          </a:prstGeom>
        </p:spPr>
        <p:txBody>
          <a:bodyPr wrap="none">
            <a:spAutoFit/>
          </a:bodyPr>
          <a:lstStyle/>
          <a:p>
            <a:r>
              <a:rPr lang="en-US" sz="2400" b="1" dirty="0" smtClean="0">
                <a:latin typeface="Times New Roman" pitchFamily="18" charset="0"/>
                <a:cs typeface="Times New Roman" pitchFamily="18" charset="0"/>
              </a:rPr>
              <a:t>Deer</a:t>
            </a:r>
            <a:endParaRPr lang="en-US" sz="2400" dirty="0"/>
          </a:p>
        </p:txBody>
      </p:sp>
      <p:pic>
        <p:nvPicPr>
          <p:cNvPr id="236551" name="Picture 7" descr="C:\Documents and Settings\xyz\My Documents\My Pictures\coney.jpg"/>
          <p:cNvPicPr>
            <a:picLocks noChangeAspect="1" noChangeArrowheads="1"/>
          </p:cNvPicPr>
          <p:nvPr/>
        </p:nvPicPr>
        <p:blipFill>
          <a:blip r:embed="rId7"/>
          <a:srcRect/>
          <a:stretch>
            <a:fillRect/>
          </a:stretch>
        </p:blipFill>
        <p:spPr bwMode="auto">
          <a:xfrm>
            <a:off x="6324600" y="4876800"/>
            <a:ext cx="2819400" cy="1981200"/>
          </a:xfrm>
          <a:prstGeom prst="rect">
            <a:avLst/>
          </a:prstGeom>
          <a:noFill/>
        </p:spPr>
      </p:pic>
      <p:sp>
        <p:nvSpPr>
          <p:cNvPr id="13" name="Rectangle 12"/>
          <p:cNvSpPr/>
          <p:nvPr/>
        </p:nvSpPr>
        <p:spPr>
          <a:xfrm>
            <a:off x="6324600" y="4876800"/>
            <a:ext cx="1023037" cy="461665"/>
          </a:xfrm>
          <a:prstGeom prst="rect">
            <a:avLst/>
          </a:prstGeom>
        </p:spPr>
        <p:txBody>
          <a:bodyPr wrap="none">
            <a:spAutoFit/>
          </a:bodyPr>
          <a:lstStyle/>
          <a:p>
            <a:r>
              <a:rPr lang="en-US" sz="2400" b="1" dirty="0" smtClean="0">
                <a:latin typeface="Times New Roman" pitchFamily="18" charset="0"/>
                <a:cs typeface="Times New Roman" pitchFamily="18" charset="0"/>
              </a:rPr>
              <a:t>Coney</a:t>
            </a:r>
            <a:endParaRPr lang="en-US" sz="2400" dirty="0"/>
          </a:p>
        </p:txBody>
      </p:sp>
      <p:pic>
        <p:nvPicPr>
          <p:cNvPr id="236552" name="Picture 8" descr="C:\Documents and Settings\xyz\My Documents\My Pictures\w hrse.jpg"/>
          <p:cNvPicPr>
            <a:picLocks noChangeAspect="1" noChangeArrowheads="1"/>
          </p:cNvPicPr>
          <p:nvPr/>
        </p:nvPicPr>
        <p:blipFill>
          <a:blip r:embed="rId8"/>
          <a:srcRect/>
          <a:stretch>
            <a:fillRect/>
          </a:stretch>
        </p:blipFill>
        <p:spPr bwMode="auto">
          <a:xfrm>
            <a:off x="6248400" y="2667000"/>
            <a:ext cx="2895600" cy="2057400"/>
          </a:xfrm>
          <a:prstGeom prst="rect">
            <a:avLst/>
          </a:prstGeom>
          <a:noFill/>
        </p:spPr>
      </p:pic>
      <p:sp>
        <p:nvSpPr>
          <p:cNvPr id="15" name="Rectangle 14"/>
          <p:cNvSpPr/>
          <p:nvPr/>
        </p:nvSpPr>
        <p:spPr>
          <a:xfrm>
            <a:off x="6172200" y="2667000"/>
            <a:ext cx="1544012" cy="461665"/>
          </a:xfrm>
          <a:prstGeom prst="rect">
            <a:avLst/>
          </a:prstGeom>
        </p:spPr>
        <p:txBody>
          <a:bodyPr wrap="none">
            <a:spAutoFit/>
          </a:bodyPr>
          <a:lstStyle/>
          <a:p>
            <a:r>
              <a:rPr lang="en-US" sz="2400" b="1" dirty="0" smtClean="0">
                <a:latin typeface="Times New Roman" pitchFamily="18" charset="0"/>
                <a:cs typeface="Times New Roman" pitchFamily="18" charset="0"/>
              </a:rPr>
              <a:t>wild horse</a:t>
            </a:r>
            <a:endParaRPr lang="en-US"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C:\Documents and Settings\xyz\My Documents\My Pictures\hedge.jpg"/>
          <p:cNvPicPr>
            <a:picLocks noGrp="1" noChangeAspect="1" noChangeArrowheads="1"/>
          </p:cNvPicPr>
          <p:nvPr>
            <p:ph idx="1"/>
          </p:nvPr>
        </p:nvPicPr>
        <p:blipFill>
          <a:blip r:embed="rId3"/>
          <a:stretch>
            <a:fillRect/>
          </a:stretch>
        </p:blipFill>
        <p:spPr bwMode="auto">
          <a:xfrm>
            <a:off x="2590800" y="2971800"/>
            <a:ext cx="3963459" cy="2972594"/>
          </a:xfrm>
          <a:prstGeom prst="rect">
            <a:avLst/>
          </a:prstGeom>
          <a:noFill/>
        </p:spPr>
      </p:pic>
      <p:sp>
        <p:nvSpPr>
          <p:cNvPr id="7" name="Rectangle 6"/>
          <p:cNvSpPr/>
          <p:nvPr/>
        </p:nvSpPr>
        <p:spPr>
          <a:xfrm>
            <a:off x="3276600" y="5867400"/>
            <a:ext cx="3709513" cy="461665"/>
          </a:xfrm>
          <a:prstGeom prst="rect">
            <a:avLst/>
          </a:prstGeom>
        </p:spPr>
        <p:txBody>
          <a:bodyPr wrap="square">
            <a:spAutoFit/>
          </a:bodyPr>
          <a:lstStyle/>
          <a:p>
            <a:r>
              <a:rPr lang="en-US" sz="2400" b="1" dirty="0" smtClean="0">
                <a:latin typeface="Times New Roman" pitchFamily="18" charset="0"/>
                <a:cs typeface="Times New Roman" pitchFamily="18" charset="0"/>
              </a:rPr>
              <a:t>hedghog</a:t>
            </a:r>
            <a:endParaRPr lang="en-US" sz="2400" dirty="0"/>
          </a:p>
        </p:txBody>
      </p:sp>
      <p:sp>
        <p:nvSpPr>
          <p:cNvPr id="9" name="Rectangle 8"/>
          <p:cNvSpPr/>
          <p:nvPr/>
        </p:nvSpPr>
        <p:spPr>
          <a:xfrm>
            <a:off x="6858000" y="3962400"/>
            <a:ext cx="1434849" cy="523220"/>
          </a:xfrm>
          <a:prstGeom prst="rect">
            <a:avLst/>
          </a:prstGeom>
        </p:spPr>
        <p:txBody>
          <a:bodyPr wrap="square">
            <a:spAutoFit/>
          </a:bodyPr>
          <a:lstStyle/>
          <a:p>
            <a:r>
              <a:rPr lang="en-US" sz="2800" b="1" dirty="0" smtClean="0">
                <a:latin typeface="Times New Roman" pitchFamily="18" charset="0"/>
                <a:cs typeface="Times New Roman" pitchFamily="18" charset="0"/>
              </a:rPr>
              <a:t>civets</a:t>
            </a:r>
            <a:endParaRPr lang="en-US" sz="2800" dirty="0"/>
          </a:p>
        </p:txBody>
      </p:sp>
      <p:pic>
        <p:nvPicPr>
          <p:cNvPr id="233477" name="Picture 5" descr="C:\Documents and Settings\xyz\My Documents\My Pictures\hyena.jpg"/>
          <p:cNvPicPr>
            <a:picLocks noChangeAspect="1" noChangeArrowheads="1"/>
          </p:cNvPicPr>
          <p:nvPr/>
        </p:nvPicPr>
        <p:blipFill>
          <a:blip r:embed="rId4"/>
          <a:srcRect/>
          <a:stretch>
            <a:fillRect/>
          </a:stretch>
        </p:blipFill>
        <p:spPr bwMode="auto">
          <a:xfrm>
            <a:off x="0" y="4648200"/>
            <a:ext cx="2514600" cy="2209800"/>
          </a:xfrm>
          <a:prstGeom prst="rect">
            <a:avLst/>
          </a:prstGeom>
          <a:noFill/>
        </p:spPr>
      </p:pic>
      <p:sp>
        <p:nvSpPr>
          <p:cNvPr id="12" name="Rectangle 11"/>
          <p:cNvSpPr/>
          <p:nvPr/>
        </p:nvSpPr>
        <p:spPr>
          <a:xfrm>
            <a:off x="0" y="6334780"/>
            <a:ext cx="1103187" cy="523220"/>
          </a:xfrm>
          <a:prstGeom prst="rect">
            <a:avLst/>
          </a:prstGeom>
        </p:spPr>
        <p:txBody>
          <a:bodyPr wrap="square">
            <a:spAutoFit/>
          </a:bodyPr>
          <a:lstStyle/>
          <a:p>
            <a:r>
              <a:rPr lang="en-US" sz="2800" b="1" dirty="0" smtClean="0">
                <a:latin typeface="Times New Roman" pitchFamily="18" charset="0"/>
                <a:cs typeface="Times New Roman" pitchFamily="18" charset="0"/>
              </a:rPr>
              <a:t>hyena</a:t>
            </a:r>
            <a:endParaRPr lang="en-US" sz="2800" dirty="0"/>
          </a:p>
        </p:txBody>
      </p:sp>
      <p:sp>
        <p:nvSpPr>
          <p:cNvPr id="13" name="Rectangle 12"/>
          <p:cNvSpPr/>
          <p:nvPr/>
        </p:nvSpPr>
        <p:spPr>
          <a:xfrm>
            <a:off x="685800" y="838200"/>
            <a:ext cx="7543800" cy="1384995"/>
          </a:xfrm>
          <a:prstGeom prst="rect">
            <a:avLst/>
          </a:prstGeom>
        </p:spPr>
        <p:txBody>
          <a:bodyPr wrap="square">
            <a:spAutoFit/>
          </a:bodyPr>
          <a:lstStyle/>
          <a:p>
            <a:pPr algn="just"/>
            <a:r>
              <a:rPr lang="en-US" sz="2800" b="1" dirty="0" smtClean="0">
                <a:latin typeface="Times New Roman" pitchFamily="18" charset="0"/>
                <a:cs typeface="Times New Roman" pitchFamily="18" charset="0"/>
              </a:rPr>
              <a:t>Oriental region shares hedghog, porcupines, civets, hyenas , pigs  with both Ethiopian and paleartic regions</a:t>
            </a:r>
            <a:endParaRPr lang="en-US" sz="2800" b="1" dirty="0">
              <a:latin typeface="Times New Roman" pitchFamily="18" charset="0"/>
              <a:cs typeface="Times New Roman" pitchFamily="18" charset="0"/>
            </a:endParaRPr>
          </a:p>
        </p:txBody>
      </p:sp>
      <p:pic>
        <p:nvPicPr>
          <p:cNvPr id="233478" name="Picture 6" descr="C:\Documents and Settings\xyz\My Documents\My Pictures\parcupine.jpg"/>
          <p:cNvPicPr>
            <a:picLocks noChangeAspect="1" noChangeArrowheads="1"/>
          </p:cNvPicPr>
          <p:nvPr/>
        </p:nvPicPr>
        <p:blipFill>
          <a:blip r:embed="rId5"/>
          <a:srcRect/>
          <a:stretch>
            <a:fillRect/>
          </a:stretch>
        </p:blipFill>
        <p:spPr bwMode="auto">
          <a:xfrm>
            <a:off x="0" y="2590800"/>
            <a:ext cx="2514600" cy="1905000"/>
          </a:xfrm>
          <a:prstGeom prst="rect">
            <a:avLst/>
          </a:prstGeom>
          <a:noFill/>
        </p:spPr>
      </p:pic>
      <p:sp>
        <p:nvSpPr>
          <p:cNvPr id="15" name="Rectangle 14"/>
          <p:cNvSpPr/>
          <p:nvPr/>
        </p:nvSpPr>
        <p:spPr>
          <a:xfrm>
            <a:off x="0" y="2133600"/>
            <a:ext cx="3562186" cy="461665"/>
          </a:xfrm>
          <a:prstGeom prst="rect">
            <a:avLst/>
          </a:prstGeom>
        </p:spPr>
        <p:txBody>
          <a:bodyPr wrap="square">
            <a:spAutoFit/>
          </a:bodyPr>
          <a:lstStyle/>
          <a:p>
            <a:r>
              <a:rPr lang="en-US" sz="2400" b="1" dirty="0" smtClean="0">
                <a:latin typeface="Times New Roman" pitchFamily="18" charset="0"/>
                <a:cs typeface="Times New Roman" pitchFamily="18" charset="0"/>
              </a:rPr>
              <a:t>porcupine</a:t>
            </a:r>
            <a:endParaRPr lang="en-US" sz="2400" dirty="0"/>
          </a:p>
        </p:txBody>
      </p:sp>
      <p:pic>
        <p:nvPicPr>
          <p:cNvPr id="235522" name="Picture 2" descr="C:\Documents and Settings\xyz\My Documents\My Pictures\pig.jpg"/>
          <p:cNvPicPr>
            <a:picLocks noChangeAspect="1" noChangeArrowheads="1"/>
          </p:cNvPicPr>
          <p:nvPr/>
        </p:nvPicPr>
        <p:blipFill>
          <a:blip r:embed="rId6"/>
          <a:srcRect/>
          <a:stretch>
            <a:fillRect/>
          </a:stretch>
        </p:blipFill>
        <p:spPr bwMode="auto">
          <a:xfrm>
            <a:off x="6629400" y="2667000"/>
            <a:ext cx="2514600" cy="1943100"/>
          </a:xfrm>
          <a:prstGeom prst="rect">
            <a:avLst/>
          </a:prstGeom>
          <a:noFill/>
        </p:spPr>
      </p:pic>
      <p:sp>
        <p:nvSpPr>
          <p:cNvPr id="14" name="Rectangle 13"/>
          <p:cNvSpPr/>
          <p:nvPr/>
        </p:nvSpPr>
        <p:spPr>
          <a:xfrm>
            <a:off x="7620000" y="2133600"/>
            <a:ext cx="1524000" cy="523220"/>
          </a:xfrm>
          <a:prstGeom prst="rect">
            <a:avLst/>
          </a:prstGeom>
        </p:spPr>
        <p:txBody>
          <a:bodyPr wrap="square">
            <a:spAutoFit/>
          </a:bodyPr>
          <a:lstStyle/>
          <a:p>
            <a:r>
              <a:rPr lang="en-US" sz="2800" b="1" dirty="0" smtClean="0">
                <a:latin typeface="Times New Roman" pitchFamily="18" charset="0"/>
                <a:cs typeface="Times New Roman" pitchFamily="18" charset="0"/>
              </a:rPr>
              <a:t>pigs</a:t>
            </a:r>
            <a:endParaRPr lang="en-US" sz="2800" dirty="0"/>
          </a:p>
        </p:txBody>
      </p:sp>
      <p:pic>
        <p:nvPicPr>
          <p:cNvPr id="487426" name="Picture 2" descr="C:\Documents and Settings\abc\My Documents\My Pictures\220px-Civet.jpg"/>
          <p:cNvPicPr>
            <a:picLocks noChangeAspect="1" noChangeArrowheads="1"/>
          </p:cNvPicPr>
          <p:nvPr/>
        </p:nvPicPr>
        <p:blipFill>
          <a:blip r:embed="rId7"/>
          <a:srcRect/>
          <a:stretch>
            <a:fillRect/>
          </a:stretch>
        </p:blipFill>
        <p:spPr bwMode="auto">
          <a:xfrm>
            <a:off x="6629400" y="4724400"/>
            <a:ext cx="2514600" cy="2133600"/>
          </a:xfrm>
          <a:prstGeom prst="rect">
            <a:avLst/>
          </a:prstGeom>
          <a:noFill/>
        </p:spPr>
      </p:pic>
      <p:sp>
        <p:nvSpPr>
          <p:cNvPr id="16" name="Rectangle 15"/>
          <p:cNvSpPr/>
          <p:nvPr/>
        </p:nvSpPr>
        <p:spPr>
          <a:xfrm>
            <a:off x="6553200" y="4800600"/>
            <a:ext cx="1143000" cy="523220"/>
          </a:xfrm>
          <a:prstGeom prst="rect">
            <a:avLst/>
          </a:prstGeom>
        </p:spPr>
        <p:txBody>
          <a:bodyPr wrap="square">
            <a:spAutoFit/>
          </a:bodyPr>
          <a:lstStyle/>
          <a:p>
            <a:r>
              <a:rPr lang="en-US" sz="2800" dirty="0" smtClean="0">
                <a:solidFill>
                  <a:schemeClr val="bg1"/>
                </a:solidFill>
                <a:latin typeface="Times New Roman" pitchFamily="18" charset="0"/>
                <a:cs typeface="Times New Roman" pitchFamily="18" charset="0"/>
              </a:rPr>
              <a:t>Civets</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C:\Documents and Settings\xyz\My Documents\My Pictures\images.jpg"/>
          <p:cNvPicPr>
            <a:picLocks noChangeAspect="1" noChangeArrowheads="1"/>
          </p:cNvPicPr>
          <p:nvPr/>
        </p:nvPicPr>
        <p:blipFill>
          <a:blip r:embed="rId2"/>
          <a:srcRect/>
          <a:stretch>
            <a:fillRect/>
          </a:stretch>
        </p:blipFill>
        <p:spPr bwMode="auto">
          <a:xfrm>
            <a:off x="3505200" y="3657601"/>
            <a:ext cx="5638800" cy="3200399"/>
          </a:xfrm>
          <a:prstGeom prst="rect">
            <a:avLst/>
          </a:prstGeom>
          <a:noFill/>
        </p:spPr>
      </p:pic>
      <p:pic>
        <p:nvPicPr>
          <p:cNvPr id="225283" name="Picture 3" descr="C:\Documents and Settings\xyz\My Documents\My Pictures\images.jpg"/>
          <p:cNvPicPr>
            <a:picLocks noChangeAspect="1" noChangeArrowheads="1"/>
          </p:cNvPicPr>
          <p:nvPr/>
        </p:nvPicPr>
        <p:blipFill>
          <a:blip r:embed="rId3"/>
          <a:srcRect/>
          <a:stretch>
            <a:fillRect/>
          </a:stretch>
        </p:blipFill>
        <p:spPr bwMode="auto">
          <a:xfrm>
            <a:off x="0" y="0"/>
            <a:ext cx="4724400" cy="3352800"/>
          </a:xfrm>
          <a:prstGeom prst="rect">
            <a:avLst/>
          </a:prstGeom>
          <a:noFill/>
        </p:spPr>
      </p:pic>
      <p:sp>
        <p:nvSpPr>
          <p:cNvPr id="7" name="Rectangle 6"/>
          <p:cNvSpPr/>
          <p:nvPr/>
        </p:nvSpPr>
        <p:spPr>
          <a:xfrm>
            <a:off x="5181600" y="1905000"/>
            <a:ext cx="3429000" cy="1015663"/>
          </a:xfrm>
          <a:prstGeom prst="rect">
            <a:avLst/>
          </a:prstGeom>
        </p:spPr>
        <p:txBody>
          <a:bodyPr wrap="square">
            <a:spAutoFit/>
          </a:bodyPr>
          <a:lstStyle/>
          <a:p>
            <a:r>
              <a:rPr lang="en-US" sz="6000" b="1" i="1" dirty="0" smtClean="0">
                <a:latin typeface="Times New Roman" pitchFamily="18" charset="0"/>
                <a:cs typeface="Times New Roman" pitchFamily="18" charset="0"/>
              </a:rPr>
              <a:t>THANKS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311298" name="Picture 2" descr="C:\Documents and Settings\abc\My Documents\My Pictures\tropical-rainforest-veg.jpg"/>
          <p:cNvPicPr>
            <a:picLocks noGrp="1" noChangeAspect="1" noChangeArrowheads="1"/>
          </p:cNvPicPr>
          <p:nvPr>
            <p:ph idx="1"/>
          </p:nvPr>
        </p:nvPicPr>
        <p:blipFill>
          <a:blip r:embed="rId2"/>
          <a:srcRect/>
          <a:stretch>
            <a:fillRect/>
          </a:stretch>
        </p:blipFill>
        <p:spPr bwMode="auto">
          <a:xfrm>
            <a:off x="0" y="0"/>
            <a:ext cx="910644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763000" cy="4876800"/>
          </a:xfrm>
        </p:spPr>
        <p:txBody>
          <a:bodyPr>
            <a:normAutofit/>
          </a:bodyPr>
          <a:lstStyle/>
          <a:p>
            <a:pPr algn="just">
              <a:buFont typeface="Wingdings" pitchFamily="2" charset="2"/>
              <a:buChar char="Ø"/>
            </a:pPr>
            <a:r>
              <a:rPr lang="en-US" dirty="0" smtClean="0"/>
              <a:t> </a:t>
            </a:r>
            <a:r>
              <a:rPr lang="en-US" sz="2800" b="1" dirty="0" smtClean="0">
                <a:latin typeface="Times New Roman" pitchFamily="18" charset="0"/>
                <a:cs typeface="Times New Roman" pitchFamily="18" charset="0"/>
              </a:rPr>
              <a:t>Wallace Line is an imaginary line in Indonesia runs through Borneo and Sulawesi</a:t>
            </a:r>
          </a:p>
          <a:p>
            <a:pPr algn="just">
              <a:buFont typeface="Wingdings" pitchFamily="2" charset="2"/>
              <a:buChar char="Ø"/>
            </a:pPr>
            <a:r>
              <a:rPr lang="en-US" sz="2800" b="1" dirty="0" smtClean="0">
                <a:latin typeface="Times New Roman" pitchFamily="18" charset="0"/>
                <a:cs typeface="Times New Roman" pitchFamily="18" charset="0"/>
              </a:rPr>
              <a:t>Imaginary line separating Oriental &amp; Australian faunal realms</a:t>
            </a:r>
          </a:p>
          <a:p>
            <a:pPr algn="just">
              <a:buFont typeface="Wingdings" pitchFamily="2" charset="2"/>
              <a:buChar char="Ø"/>
            </a:pPr>
            <a:r>
              <a:rPr lang="en-US" sz="3200" b="1" dirty="0" smtClean="0">
                <a:solidFill>
                  <a:schemeClr val="bg2">
                    <a:lumMod val="50000"/>
                  </a:schemeClr>
                </a:solidFill>
                <a:latin typeface="Times New Roman" pitchFamily="18" charset="0"/>
                <a:cs typeface="Times New Roman" pitchFamily="18" charset="0"/>
              </a:rPr>
              <a:t>Ecological significance </a:t>
            </a:r>
            <a:r>
              <a:rPr lang="en-US" sz="3200" b="1" dirty="0" smtClean="0">
                <a:solidFill>
                  <a:schemeClr val="bg2">
                    <a:lumMod val="75000"/>
                  </a:schemeClr>
                </a:solidFill>
                <a:latin typeface="Times New Roman" pitchFamily="18" charset="0"/>
                <a:cs typeface="Times New Roman" pitchFamily="18" charset="0"/>
              </a:rPr>
              <a:t>:</a:t>
            </a:r>
          </a:p>
          <a:p>
            <a:pPr algn="just">
              <a:buFont typeface="Wingdings" pitchFamily="2" charset="2"/>
              <a:buChar char="Ø"/>
            </a:pPr>
            <a:r>
              <a:rPr lang="en-US" sz="2800" b="1" dirty="0" smtClean="0">
                <a:latin typeface="Times New Roman" pitchFamily="18" charset="0"/>
                <a:cs typeface="Times New Roman" pitchFamily="18" charset="0"/>
              </a:rPr>
              <a:t>separates two zoogeological regions that are respectively associated with Asia and Australia. </a:t>
            </a:r>
          </a:p>
        </p:txBody>
      </p:sp>
      <p:sp>
        <p:nvSpPr>
          <p:cNvPr id="4" name="Title 1"/>
          <p:cNvSpPr txBox="1">
            <a:spLocks/>
          </p:cNvSpPr>
          <p:nvPr/>
        </p:nvSpPr>
        <p:spPr>
          <a:xfrm>
            <a:off x="762000" y="1066800"/>
            <a:ext cx="7696200" cy="427038"/>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
            </a:r>
            <a:br>
              <a:rPr kumimoji="0" lang="en-US" sz="4000" b="1" i="0" u="none" strike="noStrike" kern="1200" cap="none" spc="0" normalizeH="0" baseline="0" noProof="0" dirty="0" smtClean="0">
                <a:ln>
                  <a:noFill/>
                </a:ln>
                <a:solidFill>
                  <a:schemeClr val="tx2"/>
                </a:solidFill>
                <a:effectLst/>
                <a:uLnTx/>
                <a:uFillTx/>
                <a:latin typeface="+mj-lt"/>
                <a:ea typeface="+mj-ea"/>
                <a:cs typeface="+mj-cs"/>
              </a:rPr>
            </a:b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4"/>
          <p:cNvSpPr/>
          <p:nvPr/>
        </p:nvSpPr>
        <p:spPr>
          <a:xfrm>
            <a:off x="2209800" y="533400"/>
            <a:ext cx="4572000" cy="1200329"/>
          </a:xfrm>
          <a:prstGeom prst="rect">
            <a:avLst/>
          </a:prstGeom>
        </p:spPr>
        <p:txBody>
          <a:bodyPr wrap="square">
            <a:spAutoFit/>
          </a:bodyPr>
          <a:lstStyle/>
          <a:p>
            <a:pPr lvl="0">
              <a:spcBef>
                <a:spcPct val="0"/>
              </a:spcBef>
              <a:defRPr/>
            </a:pPr>
            <a:r>
              <a:rPr lang="en-US" sz="4000" b="1" dirty="0" smtClean="0">
                <a:solidFill>
                  <a:schemeClr val="bg2">
                    <a:lumMod val="50000"/>
                  </a:schemeClr>
                </a:solidFill>
                <a:latin typeface="Times New Roman" pitchFamily="18" charset="0"/>
                <a:cs typeface="Times New Roman" pitchFamily="18" charset="0"/>
              </a:rPr>
              <a:t>Wallace’s Line</a:t>
            </a:r>
            <a:r>
              <a:rPr lang="en-US" sz="3200" b="1" dirty="0" smtClean="0">
                <a:solidFill>
                  <a:schemeClr val="bg2">
                    <a:lumMod val="50000"/>
                  </a:schemeClr>
                </a:solidFill>
                <a:latin typeface="Times New Roman" pitchFamily="18" charset="0"/>
                <a:cs typeface="Times New Roman" pitchFamily="18" charset="0"/>
              </a:rPr>
              <a:t/>
            </a:r>
            <a:br>
              <a:rPr lang="en-US" sz="3200" b="1" dirty="0" smtClean="0">
                <a:solidFill>
                  <a:schemeClr val="bg2">
                    <a:lumMod val="50000"/>
                  </a:schemeClr>
                </a:solidFill>
                <a:latin typeface="Times New Roman" pitchFamily="18" charset="0"/>
                <a:cs typeface="Times New Roman" pitchFamily="18" charset="0"/>
              </a:rPr>
            </a:br>
            <a:endParaRPr lang="en-US" sz="3200"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5449</TotalTime>
  <Words>5665</Words>
  <Application>Microsoft Office PowerPoint</Application>
  <PresentationFormat>On-screen Show (4:3)</PresentationFormat>
  <Paragraphs>533</Paragraphs>
  <Slides>79</Slides>
  <Notes>66</Notes>
  <HiddenSlides>0</HiddenSlides>
  <MMClips>0</MMClips>
  <ScaleCrop>false</ScaleCrop>
  <HeadingPairs>
    <vt:vector size="6" baseType="variant">
      <vt:variant>
        <vt:lpstr>Theme</vt:lpstr>
      </vt:variant>
      <vt:variant>
        <vt:i4>1</vt:i4>
      </vt:variant>
      <vt:variant>
        <vt:lpstr>Slide Titles</vt:lpstr>
      </vt:variant>
      <vt:variant>
        <vt:i4>79</vt:i4>
      </vt:variant>
      <vt:variant>
        <vt:lpstr>Custom Shows</vt:lpstr>
      </vt:variant>
      <vt:variant>
        <vt:i4>1</vt:i4>
      </vt:variant>
    </vt:vector>
  </HeadingPairs>
  <TitlesOfParts>
    <vt:vector size="81" baseType="lpstr">
      <vt:lpstr>Concourse</vt:lpstr>
      <vt:lpstr>Oriental region</vt:lpstr>
      <vt:lpstr>Boundaries</vt:lpstr>
      <vt:lpstr>Slide 3</vt:lpstr>
      <vt:lpstr>Slide 4</vt:lpstr>
      <vt:lpstr>Physical Features</vt:lpstr>
      <vt:lpstr>Slide 6</vt:lpstr>
      <vt:lpstr>Slide 7</vt:lpstr>
      <vt:lpstr>Slide 8</vt:lpstr>
      <vt:lpstr>Slide 9</vt:lpstr>
      <vt:lpstr>Slide 10</vt:lpstr>
      <vt:lpstr>BIO DIVERSITY AROUND WALLACE’S LINE</vt:lpstr>
      <vt:lpstr>Slide 12</vt:lpstr>
      <vt:lpstr>     SUB REGIONS</vt:lpstr>
      <vt:lpstr>Slide 14</vt:lpstr>
      <vt:lpstr>Indian Sub-Region: </vt:lpstr>
      <vt:lpstr>Malabar Coast</vt:lpstr>
      <vt:lpstr>Slide 17</vt:lpstr>
      <vt:lpstr>FAUNA</vt:lpstr>
      <vt:lpstr>Slide 19</vt:lpstr>
      <vt:lpstr>Antelopes</vt:lpstr>
      <vt:lpstr>Slide 21</vt:lpstr>
      <vt:lpstr>2.Indo china</vt:lpstr>
      <vt:lpstr>          FEATURES</vt:lpstr>
      <vt:lpstr>Rain Fall</vt:lpstr>
      <vt:lpstr>Slide 25</vt:lpstr>
      <vt:lpstr>Slide 26</vt:lpstr>
      <vt:lpstr>Slide 27</vt:lpstr>
      <vt:lpstr> 3. Ceylon sub-region</vt:lpstr>
      <vt:lpstr>Slide 29</vt:lpstr>
      <vt:lpstr>Climate</vt:lpstr>
      <vt:lpstr>Slide 31</vt:lpstr>
      <vt:lpstr>                      Birds</vt:lpstr>
      <vt:lpstr>ENDEMIC</vt:lpstr>
      <vt:lpstr>Slide 34</vt:lpstr>
      <vt:lpstr>Slide 35</vt:lpstr>
      <vt:lpstr>4.       Indo-Malayan Sub Region  </vt:lpstr>
      <vt:lpstr>FAUNA</vt:lpstr>
      <vt:lpstr>Slide 38</vt:lpstr>
      <vt:lpstr>Slide 39</vt:lpstr>
      <vt:lpstr>FLORA </vt:lpstr>
      <vt:lpstr>Slide 41</vt:lpstr>
      <vt:lpstr>FISHES</vt:lpstr>
      <vt:lpstr>Amphibians in oriental region</vt:lpstr>
      <vt:lpstr>Slide 44</vt:lpstr>
      <vt:lpstr>Reptiles in oriental region</vt:lpstr>
      <vt:lpstr>Endemic Reptiles</vt:lpstr>
      <vt:lpstr>Slide 47</vt:lpstr>
      <vt:lpstr>Slide 48</vt:lpstr>
      <vt:lpstr>Slide 49</vt:lpstr>
      <vt:lpstr>Slide 50</vt:lpstr>
      <vt:lpstr>Slide 51</vt:lpstr>
      <vt:lpstr>Slide 52</vt:lpstr>
      <vt:lpstr>Slide 53</vt:lpstr>
      <vt:lpstr>BIRDS</vt:lpstr>
      <vt:lpstr>Slide 55</vt:lpstr>
      <vt:lpstr>Slide 56</vt:lpstr>
      <vt:lpstr>Slide 57</vt:lpstr>
      <vt:lpstr>Slide 58</vt:lpstr>
      <vt:lpstr>Slide 59</vt:lpstr>
      <vt:lpstr>Slide 60</vt:lpstr>
      <vt:lpstr>Slide 61</vt:lpstr>
      <vt:lpstr>Slide 62</vt:lpstr>
      <vt:lpstr>     Peacock</vt:lpstr>
      <vt:lpstr>Mammals </vt:lpstr>
      <vt:lpstr>Endemic Families</vt:lpstr>
      <vt:lpstr>Slide 66</vt:lpstr>
      <vt:lpstr>Slide 67</vt:lpstr>
      <vt:lpstr>Slide 68</vt:lpstr>
      <vt:lpstr>Slide 69</vt:lpstr>
      <vt:lpstr>lu</vt:lpstr>
      <vt:lpstr>Slide 71</vt:lpstr>
      <vt:lpstr>Slide 72</vt:lpstr>
      <vt:lpstr>Orangutan</vt:lpstr>
      <vt:lpstr>Slide 74</vt:lpstr>
      <vt:lpstr>Oriental Fauna/  Ethiopian Fauna</vt:lpstr>
      <vt:lpstr>Slide 76</vt:lpstr>
      <vt:lpstr>Slide 77</vt:lpstr>
      <vt:lpstr>Slide 78</vt:lpstr>
      <vt:lpstr>Slide 79</vt:lpstr>
      <vt:lpstr>Custom Show 1</vt:lpstr>
    </vt:vector>
  </TitlesOfParts>
  <Company>UNIVERSITY OF SARGODHA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Desert</dc:title>
  <dc:creator>Mian</dc:creator>
  <cp:lastModifiedBy>DR Arshad</cp:lastModifiedBy>
  <cp:revision>452</cp:revision>
  <dcterms:created xsi:type="dcterms:W3CDTF">2010-10-16T04:29:48Z</dcterms:created>
  <dcterms:modified xsi:type="dcterms:W3CDTF">2001-03-07T06:17:52Z</dcterms:modified>
</cp:coreProperties>
</file>