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EB148F-F8F7-4204-A2A9-AEF3F73B88D3}" type="datetimeFigureOut">
              <a:rPr lang="en-US" smtClean="0"/>
              <a:t>10/26/2020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A0579E-3DBD-4A9B-8C58-5B575EF04DEA}" type="slidenum">
              <a:rPr lang="en-US" smtClean="0"/>
              <a:t>‹#›</a:t>
            </a:fld>
            <a:endParaRPr lang="en-US"/>
          </a:p>
        </p:txBody>
      </p:sp>
    </p:spTree>
    <p:extLst>
      <p:ext uri="{BB962C8B-B14F-4D97-AF65-F5344CB8AC3E}">
        <p14:creationId xmlns:p14="http://schemas.microsoft.com/office/powerpoint/2010/main" val="2756470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EB148F-F8F7-4204-A2A9-AEF3F73B88D3}" type="datetimeFigureOut">
              <a:rPr lang="en-US" smtClean="0"/>
              <a:t>10/26/2020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A0579E-3DBD-4A9B-8C58-5B575EF04DEA}" type="slidenum">
              <a:rPr lang="en-US" smtClean="0"/>
              <a:t>‹#›</a:t>
            </a:fld>
            <a:endParaRPr lang="en-US"/>
          </a:p>
        </p:txBody>
      </p:sp>
    </p:spTree>
    <p:extLst>
      <p:ext uri="{BB962C8B-B14F-4D97-AF65-F5344CB8AC3E}">
        <p14:creationId xmlns:p14="http://schemas.microsoft.com/office/powerpoint/2010/main" val="2973494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EB148F-F8F7-4204-A2A9-AEF3F73B88D3}" type="datetimeFigureOut">
              <a:rPr lang="en-US" smtClean="0"/>
              <a:t>10/26/2020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A0579E-3DBD-4A9B-8C58-5B575EF04DEA}" type="slidenum">
              <a:rPr lang="en-US" smtClean="0"/>
              <a:t>‹#›</a:t>
            </a:fld>
            <a:endParaRPr lang="en-US"/>
          </a:p>
        </p:txBody>
      </p:sp>
    </p:spTree>
    <p:extLst>
      <p:ext uri="{BB962C8B-B14F-4D97-AF65-F5344CB8AC3E}">
        <p14:creationId xmlns:p14="http://schemas.microsoft.com/office/powerpoint/2010/main" val="3443915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EB148F-F8F7-4204-A2A9-AEF3F73B88D3}" type="datetimeFigureOut">
              <a:rPr lang="en-US" smtClean="0"/>
              <a:t>10/26/2020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A0579E-3DBD-4A9B-8C58-5B575EF04DEA}" type="slidenum">
              <a:rPr lang="en-US" smtClean="0"/>
              <a:t>‹#›</a:t>
            </a:fld>
            <a:endParaRPr lang="en-US"/>
          </a:p>
        </p:txBody>
      </p:sp>
    </p:spTree>
    <p:extLst>
      <p:ext uri="{BB962C8B-B14F-4D97-AF65-F5344CB8AC3E}">
        <p14:creationId xmlns:p14="http://schemas.microsoft.com/office/powerpoint/2010/main" val="2161131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EB148F-F8F7-4204-A2A9-AEF3F73B88D3}" type="datetimeFigureOut">
              <a:rPr lang="en-US" smtClean="0"/>
              <a:t>10/26/2020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A0579E-3DBD-4A9B-8C58-5B575EF04DEA}" type="slidenum">
              <a:rPr lang="en-US" smtClean="0"/>
              <a:t>‹#›</a:t>
            </a:fld>
            <a:endParaRPr lang="en-US"/>
          </a:p>
        </p:txBody>
      </p:sp>
    </p:spTree>
    <p:extLst>
      <p:ext uri="{BB962C8B-B14F-4D97-AF65-F5344CB8AC3E}">
        <p14:creationId xmlns:p14="http://schemas.microsoft.com/office/powerpoint/2010/main" val="1589945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1EB148F-F8F7-4204-A2A9-AEF3F73B88D3}" type="datetimeFigureOut">
              <a:rPr lang="en-US" smtClean="0"/>
              <a:t>10/26/2020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A0579E-3DBD-4A9B-8C58-5B575EF04DEA}" type="slidenum">
              <a:rPr lang="en-US" smtClean="0"/>
              <a:t>‹#›</a:t>
            </a:fld>
            <a:endParaRPr lang="en-US"/>
          </a:p>
        </p:txBody>
      </p:sp>
    </p:spTree>
    <p:extLst>
      <p:ext uri="{BB962C8B-B14F-4D97-AF65-F5344CB8AC3E}">
        <p14:creationId xmlns:p14="http://schemas.microsoft.com/office/powerpoint/2010/main" val="4141224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EB148F-F8F7-4204-A2A9-AEF3F73B88D3}" type="datetimeFigureOut">
              <a:rPr lang="en-US" smtClean="0"/>
              <a:t>10/26/2020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A0579E-3DBD-4A9B-8C58-5B575EF04DEA}" type="slidenum">
              <a:rPr lang="en-US" smtClean="0"/>
              <a:t>‹#›</a:t>
            </a:fld>
            <a:endParaRPr lang="en-US"/>
          </a:p>
        </p:txBody>
      </p:sp>
    </p:spTree>
    <p:extLst>
      <p:ext uri="{BB962C8B-B14F-4D97-AF65-F5344CB8AC3E}">
        <p14:creationId xmlns:p14="http://schemas.microsoft.com/office/powerpoint/2010/main" val="712246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EB148F-F8F7-4204-A2A9-AEF3F73B88D3}" type="datetimeFigureOut">
              <a:rPr lang="en-US" smtClean="0"/>
              <a:t>10/26/2020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A0579E-3DBD-4A9B-8C58-5B575EF04DEA}" type="slidenum">
              <a:rPr lang="en-US" smtClean="0"/>
              <a:t>‹#›</a:t>
            </a:fld>
            <a:endParaRPr lang="en-US"/>
          </a:p>
        </p:txBody>
      </p:sp>
    </p:spTree>
    <p:extLst>
      <p:ext uri="{BB962C8B-B14F-4D97-AF65-F5344CB8AC3E}">
        <p14:creationId xmlns:p14="http://schemas.microsoft.com/office/powerpoint/2010/main" val="1226783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EB148F-F8F7-4204-A2A9-AEF3F73B88D3}" type="datetimeFigureOut">
              <a:rPr lang="en-US" smtClean="0"/>
              <a:t>10/26/2020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A0579E-3DBD-4A9B-8C58-5B575EF04DEA}" type="slidenum">
              <a:rPr lang="en-US" smtClean="0"/>
              <a:t>‹#›</a:t>
            </a:fld>
            <a:endParaRPr lang="en-US"/>
          </a:p>
        </p:txBody>
      </p:sp>
    </p:spTree>
    <p:extLst>
      <p:ext uri="{BB962C8B-B14F-4D97-AF65-F5344CB8AC3E}">
        <p14:creationId xmlns:p14="http://schemas.microsoft.com/office/powerpoint/2010/main" val="1744493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EB148F-F8F7-4204-A2A9-AEF3F73B88D3}" type="datetimeFigureOut">
              <a:rPr lang="en-US" smtClean="0"/>
              <a:t>10/26/2020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A0579E-3DBD-4A9B-8C58-5B575EF04DEA}" type="slidenum">
              <a:rPr lang="en-US" smtClean="0"/>
              <a:t>‹#›</a:t>
            </a:fld>
            <a:endParaRPr lang="en-US"/>
          </a:p>
        </p:txBody>
      </p:sp>
    </p:spTree>
    <p:extLst>
      <p:ext uri="{BB962C8B-B14F-4D97-AF65-F5344CB8AC3E}">
        <p14:creationId xmlns:p14="http://schemas.microsoft.com/office/powerpoint/2010/main" val="3880377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EB148F-F8F7-4204-A2A9-AEF3F73B88D3}" type="datetimeFigureOut">
              <a:rPr lang="en-US" smtClean="0"/>
              <a:t>10/26/2020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A0579E-3DBD-4A9B-8C58-5B575EF04DEA}" type="slidenum">
              <a:rPr lang="en-US" smtClean="0"/>
              <a:t>‹#›</a:t>
            </a:fld>
            <a:endParaRPr lang="en-US"/>
          </a:p>
        </p:txBody>
      </p:sp>
    </p:spTree>
    <p:extLst>
      <p:ext uri="{BB962C8B-B14F-4D97-AF65-F5344CB8AC3E}">
        <p14:creationId xmlns:p14="http://schemas.microsoft.com/office/powerpoint/2010/main" val="391440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EB148F-F8F7-4204-A2A9-AEF3F73B88D3}" type="datetimeFigureOut">
              <a:rPr lang="en-US" smtClean="0"/>
              <a:t>10/26/2020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0579E-3DBD-4A9B-8C58-5B575EF04DEA}" type="slidenum">
              <a:rPr lang="en-US" smtClean="0"/>
              <a:t>‹#›</a:t>
            </a:fld>
            <a:endParaRPr lang="en-US"/>
          </a:p>
        </p:txBody>
      </p:sp>
    </p:spTree>
    <p:extLst>
      <p:ext uri="{BB962C8B-B14F-4D97-AF65-F5344CB8AC3E}">
        <p14:creationId xmlns:p14="http://schemas.microsoft.com/office/powerpoint/2010/main" val="781288249"/>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0456" y="1893195"/>
            <a:ext cx="11500834" cy="3785652"/>
          </a:xfrm>
          <a:prstGeom prst="rect">
            <a:avLst/>
          </a:prstGeom>
          <a:noFill/>
        </p:spPr>
        <p:txBody>
          <a:bodyPr wrap="square" rtlCol="0">
            <a:spAutoFit/>
          </a:bodyPr>
          <a:lstStyle/>
          <a:p>
            <a:r>
              <a:rPr lang="en-US" sz="4000" b="1" dirty="0" smtClean="0">
                <a:latin typeface="Times New Roman" pitchFamily="18" charset="0"/>
                <a:cs typeface="Times New Roman" pitchFamily="18" charset="0"/>
              </a:rPr>
              <a:t>Subject:		</a:t>
            </a:r>
            <a:r>
              <a:rPr lang="en-US" sz="4000" dirty="0" smtClean="0">
                <a:latin typeface="Times New Roman" pitchFamily="18" charset="0"/>
                <a:cs typeface="Times New Roman" pitchFamily="18" charset="0"/>
              </a:rPr>
              <a:t>Statistics</a:t>
            </a:r>
            <a:br>
              <a:rPr lang="en-US" sz="4000" dirty="0" smtClean="0">
                <a:latin typeface="Times New Roman" pitchFamily="18" charset="0"/>
                <a:cs typeface="Times New Roman" pitchFamily="18" charset="0"/>
              </a:rPr>
            </a:br>
            <a:r>
              <a:rPr lang="en-US" sz="4000" b="1" dirty="0" smtClean="0">
                <a:latin typeface="Times New Roman" pitchFamily="18" charset="0"/>
                <a:cs typeface="Times New Roman" pitchFamily="18" charset="0"/>
              </a:rPr>
              <a:t>Class:</a:t>
            </a:r>
            <a:r>
              <a:rPr lang="en-US" sz="4000" dirty="0">
                <a:latin typeface="Times New Roman" pitchFamily="18" charset="0"/>
                <a:cs typeface="Times New Roman" pitchFamily="18" charset="0"/>
              </a:rPr>
              <a:t>	</a:t>
            </a:r>
            <a:r>
              <a:rPr lang="en-US" sz="4000" dirty="0" smtClean="0">
                <a:latin typeface="Times New Roman" pitchFamily="18" charset="0"/>
                <a:cs typeface="Times New Roman" pitchFamily="18" charset="0"/>
              </a:rPr>
              <a:t>	BS 3</a:t>
            </a:r>
            <a:r>
              <a:rPr lang="en-US" sz="4000" baseline="30000" dirty="0" smtClean="0">
                <a:latin typeface="Times New Roman" pitchFamily="18" charset="0"/>
                <a:cs typeface="Times New Roman" pitchFamily="18" charset="0"/>
              </a:rPr>
              <a:t>rd</a:t>
            </a:r>
            <a:r>
              <a:rPr lang="en-US" sz="4000" dirty="0" smtClean="0">
                <a:latin typeface="Times New Roman" pitchFamily="18" charset="0"/>
                <a:cs typeface="Times New Roman" pitchFamily="18" charset="0"/>
              </a:rPr>
              <a:t> (Food Science)</a:t>
            </a:r>
            <a:br>
              <a:rPr lang="en-US" sz="4000" dirty="0" smtClean="0">
                <a:latin typeface="Times New Roman" pitchFamily="18" charset="0"/>
                <a:cs typeface="Times New Roman" pitchFamily="18" charset="0"/>
              </a:rPr>
            </a:br>
            <a:r>
              <a:rPr lang="en-US" sz="4000" b="1" dirty="0" smtClean="0">
                <a:latin typeface="Times New Roman" pitchFamily="18" charset="0"/>
                <a:cs typeface="Times New Roman" pitchFamily="18" charset="0"/>
              </a:rPr>
              <a:t>Lecture:</a:t>
            </a:r>
            <a:r>
              <a:rPr lang="en-US" sz="4000" dirty="0" smtClean="0">
                <a:latin typeface="Times New Roman" pitchFamily="18" charset="0"/>
                <a:cs typeface="Times New Roman" pitchFamily="18" charset="0"/>
              </a:rPr>
              <a:t>	2</a:t>
            </a:r>
            <a:r>
              <a:rPr lang="en-US" sz="4000" baseline="30000" dirty="0" smtClean="0">
                <a:latin typeface="Times New Roman" pitchFamily="18" charset="0"/>
                <a:cs typeface="Times New Roman" pitchFamily="18" charset="0"/>
              </a:rPr>
              <a:t>nd</a:t>
            </a:r>
            <a:r>
              <a:rPr lang="en-US" sz="4000" dirty="0" smtClean="0">
                <a:latin typeface="Times New Roman" pitchFamily="18" charset="0"/>
                <a:cs typeface="Times New Roman" pitchFamily="18" charset="0"/>
              </a:rPr>
              <a:t> week </a:t>
            </a:r>
            <a:br>
              <a:rPr lang="en-US" sz="4000" dirty="0" smtClean="0">
                <a:latin typeface="Times New Roman" pitchFamily="18" charset="0"/>
                <a:cs typeface="Times New Roman" pitchFamily="18" charset="0"/>
              </a:rPr>
            </a:br>
            <a:r>
              <a:rPr lang="en-US" sz="4000" b="1" dirty="0" smtClean="0">
                <a:latin typeface="Times New Roman" pitchFamily="18" charset="0"/>
                <a:cs typeface="Times New Roman" pitchFamily="18" charset="0"/>
              </a:rPr>
              <a:t>Topic:</a:t>
            </a:r>
            <a:r>
              <a:rPr lang="en-US" sz="4000" dirty="0">
                <a:latin typeface="Times New Roman" pitchFamily="18" charset="0"/>
                <a:cs typeface="Times New Roman" pitchFamily="18" charset="0"/>
              </a:rPr>
              <a:t>	</a:t>
            </a:r>
            <a:r>
              <a:rPr lang="en-US" sz="4000" dirty="0" smtClean="0">
                <a:latin typeface="Times New Roman" pitchFamily="18" charset="0"/>
                <a:cs typeface="Times New Roman" pitchFamily="18" charset="0"/>
              </a:rPr>
              <a:t>	Introduction of Statistics</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endParaRPr lang="en-US" sz="4000" dirty="0"/>
          </a:p>
        </p:txBody>
      </p:sp>
    </p:spTree>
    <p:extLst>
      <p:ext uri="{BB962C8B-B14F-4D97-AF65-F5344CB8AC3E}">
        <p14:creationId xmlns:p14="http://schemas.microsoft.com/office/powerpoint/2010/main" val="1020568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7577" y="399245"/>
            <a:ext cx="11590986" cy="5262979"/>
          </a:xfrm>
          <a:prstGeom prst="rect">
            <a:avLst/>
          </a:prstGeom>
          <a:noFill/>
        </p:spPr>
        <p:txBody>
          <a:bodyPr wrap="square" rtlCol="0">
            <a:spAutoFit/>
          </a:bodyPr>
          <a:lstStyle/>
          <a:p>
            <a:pPr>
              <a:lnSpc>
                <a:spcPct val="150000"/>
              </a:lnSpc>
            </a:pPr>
            <a:r>
              <a:rPr lang="en-US" sz="3200" b="1" dirty="0" smtClean="0">
                <a:latin typeface="Times New Roman" panose="02020603050405020304" pitchFamily="18" charset="0"/>
                <a:cs typeface="Times New Roman" panose="02020603050405020304" pitchFamily="18" charset="0"/>
              </a:rPr>
              <a:t>Important Factors of Statistics</a:t>
            </a:r>
          </a:p>
          <a:p>
            <a:pPr>
              <a:lnSpc>
                <a:spcPct val="150000"/>
              </a:lnSpc>
            </a:pPr>
            <a:r>
              <a:rPr lang="en-US" sz="3200" b="1" dirty="0" smtClean="0">
                <a:latin typeface="Times New Roman" panose="02020603050405020304" pitchFamily="18" charset="0"/>
                <a:cs typeface="Times New Roman" panose="02020603050405020304" pitchFamily="18" charset="0"/>
              </a:rPr>
              <a:t>Data</a:t>
            </a:r>
          </a:p>
          <a:p>
            <a:pPr algn="just">
              <a:lnSpc>
                <a:spcPct val="150000"/>
              </a:lnSpc>
            </a:pPr>
            <a:r>
              <a:rPr lang="en-US" sz="3200" dirty="0" smtClean="0">
                <a:latin typeface="Times New Roman" panose="02020603050405020304" pitchFamily="18" charset="0"/>
                <a:cs typeface="Times New Roman" panose="02020603050405020304" pitchFamily="18" charset="0"/>
              </a:rPr>
              <a:t>Numbers or measurements that are collected as a result of observations is known as data.</a:t>
            </a:r>
          </a:p>
          <a:p>
            <a:pPr algn="just">
              <a:lnSpc>
                <a:spcPct val="150000"/>
              </a:lnSpc>
            </a:pPr>
            <a:r>
              <a:rPr lang="en-US" sz="3200" b="1" dirty="0" smtClean="0">
                <a:latin typeface="Times New Roman" panose="02020603050405020304" pitchFamily="18" charset="0"/>
                <a:cs typeface="Times New Roman" panose="02020603050405020304" pitchFamily="18" charset="0"/>
              </a:rPr>
              <a:t>OR </a:t>
            </a:r>
          </a:p>
          <a:p>
            <a:pPr algn="just">
              <a:lnSpc>
                <a:spcPct val="150000"/>
              </a:lnSpc>
            </a:pPr>
            <a:r>
              <a:rPr lang="en-US" sz="3200" dirty="0" smtClean="0">
                <a:latin typeface="Times New Roman" panose="02020603050405020304" pitchFamily="18" charset="0"/>
                <a:cs typeface="Times New Roman" panose="02020603050405020304" pitchFamily="18" charset="0"/>
              </a:rPr>
              <a:t>The facts and figures that are collected, interpreted and analyzed are called data.</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24501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4546" y="321972"/>
            <a:ext cx="11758412" cy="6186309"/>
          </a:xfrm>
          <a:prstGeom prst="rect">
            <a:avLst/>
          </a:prstGeom>
          <a:noFill/>
        </p:spPr>
        <p:txBody>
          <a:bodyPr wrap="square" rtlCol="0">
            <a:spAutoFit/>
          </a:bodyPr>
          <a:lstStyle/>
          <a:p>
            <a:pPr algn="just">
              <a:lnSpc>
                <a:spcPct val="150000"/>
              </a:lnSpc>
            </a:pPr>
            <a:r>
              <a:rPr lang="en-US" sz="2400" b="1" dirty="0" smtClean="0">
                <a:latin typeface="Times New Roman" panose="02020603050405020304" pitchFamily="18" charset="0"/>
                <a:cs typeface="Times New Roman" panose="02020603050405020304" pitchFamily="18" charset="0"/>
              </a:rPr>
              <a:t>Types  of Data Collection</a:t>
            </a:r>
          </a:p>
          <a:p>
            <a:pPr algn="just">
              <a:lnSpc>
                <a:spcPct val="150000"/>
              </a:lnSpc>
            </a:pPr>
            <a:r>
              <a:rPr lang="en-US" sz="2000" dirty="0" smtClean="0">
                <a:latin typeface="Times New Roman" panose="02020603050405020304" pitchFamily="18" charset="0"/>
                <a:cs typeface="Times New Roman" panose="02020603050405020304" pitchFamily="18" charset="0"/>
              </a:rPr>
              <a:t>In the plural sense, the word statistics means numerical data i.e. the numerical facts relating to any field of study. Data may be available from existing sources, e.g. records and publications or the same have to be collected as fresh. So according to the needs of data availability data can be describe by the following two sources:</a:t>
            </a:r>
          </a:p>
          <a:p>
            <a:pPr marL="457200" indent="-457200" algn="just">
              <a:lnSpc>
                <a:spcPct val="150000"/>
              </a:lnSpc>
              <a:buFont typeface="+mj-lt"/>
              <a:buAutoNum type="arabicPeriod"/>
            </a:pPr>
            <a:r>
              <a:rPr lang="en-US" sz="2000" b="1" dirty="0" smtClean="0">
                <a:latin typeface="Times New Roman" panose="02020603050405020304" pitchFamily="18" charset="0"/>
                <a:cs typeface="Times New Roman" panose="02020603050405020304" pitchFamily="18" charset="0"/>
              </a:rPr>
              <a:t>Primary Data</a:t>
            </a:r>
          </a:p>
          <a:p>
            <a:pPr algn="just">
              <a:lnSpc>
                <a:spcPct val="150000"/>
              </a:lnSpc>
            </a:pPr>
            <a:r>
              <a:rPr lang="en-US" sz="2000" dirty="0" smtClean="0">
                <a:latin typeface="Times New Roman" panose="02020603050405020304" pitchFamily="18" charset="0"/>
                <a:cs typeface="Times New Roman" panose="02020603050405020304" pitchFamily="18" charset="0"/>
              </a:rPr>
              <a:t>Data published or used by the organization which originally collected them are called primary data. Thus primary data are the first hand information collected, compiled and published by organization for a certain purpose. Population census report are example of primary data.</a:t>
            </a:r>
          </a:p>
          <a:p>
            <a:pPr marL="457200" indent="-457200" algn="just">
              <a:lnSpc>
                <a:spcPct val="150000"/>
              </a:lnSpc>
              <a:buFont typeface="+mj-lt"/>
              <a:buAutoNum type="arabicPeriod" startAt="2"/>
            </a:pPr>
            <a:r>
              <a:rPr lang="en-US" sz="2000" b="1" dirty="0" smtClean="0">
                <a:latin typeface="Times New Roman" panose="02020603050405020304" pitchFamily="18" charset="0"/>
                <a:cs typeface="Times New Roman" panose="02020603050405020304" pitchFamily="18" charset="0"/>
              </a:rPr>
              <a:t>Secondary Data </a:t>
            </a:r>
          </a:p>
          <a:p>
            <a:pPr algn="just">
              <a:lnSpc>
                <a:spcPct val="150000"/>
              </a:lnSpc>
            </a:pPr>
            <a:r>
              <a:rPr lang="en-US" sz="2000" dirty="0" smtClean="0">
                <a:latin typeface="Times New Roman" panose="02020603050405020304" pitchFamily="18" charset="0"/>
                <a:cs typeface="Times New Roman" panose="02020603050405020304" pitchFamily="18" charset="0"/>
              </a:rPr>
              <a:t>The data published or used by an organization other than the one which originally collected them are known as secondary data. Many officials and publications contain secondary data, e.g. the data in Economic Survey of Pakistan are secondary data because these data are originally collected by Federal Bureau of Statistics and other organizations.</a:t>
            </a:r>
          </a:p>
        </p:txBody>
      </p:sp>
    </p:spTree>
    <p:extLst>
      <p:ext uri="{BB962C8B-B14F-4D97-AF65-F5344CB8AC3E}">
        <p14:creationId xmlns:p14="http://schemas.microsoft.com/office/powerpoint/2010/main" val="1797970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7425" y="0"/>
            <a:ext cx="11784169" cy="6278642"/>
          </a:xfrm>
          <a:prstGeom prst="rect">
            <a:avLst/>
          </a:prstGeom>
          <a:noFill/>
        </p:spPr>
        <p:txBody>
          <a:bodyPr wrap="square" rtlCol="0">
            <a:spAutoFit/>
          </a:bodyPr>
          <a:lstStyle/>
          <a:p>
            <a:r>
              <a:rPr lang="en-US" sz="2400" b="1" dirty="0" smtClean="0">
                <a:latin typeface="Times New Roman" panose="02020603050405020304" pitchFamily="18" charset="0"/>
                <a:cs typeface="Times New Roman" panose="02020603050405020304" pitchFamily="18" charset="0"/>
              </a:rPr>
              <a:t>Sources of Data Collection </a:t>
            </a:r>
          </a:p>
          <a:p>
            <a:pPr marL="457200" indent="-457200">
              <a:buFont typeface="Wingdings" panose="05000000000000000000" pitchFamily="2" charset="2"/>
              <a:buChar char="§"/>
            </a:pPr>
            <a:r>
              <a:rPr lang="en-US" sz="2400" b="1" dirty="0" smtClean="0">
                <a:latin typeface="Times New Roman" panose="02020603050405020304" pitchFamily="18" charset="0"/>
                <a:cs typeface="Times New Roman" panose="02020603050405020304" pitchFamily="18" charset="0"/>
              </a:rPr>
              <a:t>Primary Data</a:t>
            </a:r>
          </a:p>
          <a:p>
            <a:r>
              <a:rPr lang="en-US" sz="2400" dirty="0" smtClean="0">
                <a:latin typeface="Times New Roman" panose="02020603050405020304" pitchFamily="18" charset="0"/>
                <a:cs typeface="Times New Roman" panose="02020603050405020304" pitchFamily="18" charset="0"/>
              </a:rPr>
              <a:t>The primary data can be collected by the following sources:</a:t>
            </a:r>
          </a:p>
          <a:p>
            <a:pPr marL="514350" indent="-514350">
              <a:buFont typeface="+mj-lt"/>
              <a:buAutoNum type="romanLcPeriod"/>
            </a:pPr>
            <a:r>
              <a:rPr lang="en-US" sz="2400" dirty="0" smtClean="0">
                <a:latin typeface="Times New Roman" panose="02020603050405020304" pitchFamily="18" charset="0"/>
                <a:cs typeface="Times New Roman" panose="02020603050405020304" pitchFamily="18" charset="0"/>
              </a:rPr>
              <a:t>Direct personal investigation</a:t>
            </a:r>
          </a:p>
          <a:p>
            <a:pPr marL="514350" indent="-514350">
              <a:buFont typeface="+mj-lt"/>
              <a:buAutoNum type="romanLcPeriod"/>
            </a:pPr>
            <a:r>
              <a:rPr lang="en-US" sz="2400" dirty="0" smtClean="0">
                <a:latin typeface="Times New Roman" panose="02020603050405020304" pitchFamily="18" charset="0"/>
                <a:cs typeface="Times New Roman" panose="02020603050405020304" pitchFamily="18" charset="0"/>
              </a:rPr>
              <a:t>Indirect oral investigation</a:t>
            </a:r>
          </a:p>
          <a:p>
            <a:pPr marL="514350" indent="-514350">
              <a:buFont typeface="+mj-lt"/>
              <a:buAutoNum type="romanLcPeriod"/>
            </a:pPr>
            <a:r>
              <a:rPr lang="en-US" sz="2400" dirty="0" smtClean="0">
                <a:latin typeface="Times New Roman" panose="02020603050405020304" pitchFamily="18" charset="0"/>
                <a:cs typeface="Times New Roman" panose="02020603050405020304" pitchFamily="18" charset="0"/>
              </a:rPr>
              <a:t>Registration </a:t>
            </a:r>
          </a:p>
          <a:p>
            <a:pPr marL="514350" indent="-514350">
              <a:buFont typeface="+mj-lt"/>
              <a:buAutoNum type="romanLcPeriod"/>
            </a:pPr>
            <a:r>
              <a:rPr lang="en-US" sz="2400" dirty="0" smtClean="0">
                <a:latin typeface="Times New Roman" panose="02020603050405020304" pitchFamily="18" charset="0"/>
                <a:cs typeface="Times New Roman" panose="02020603050405020304" pitchFamily="18" charset="0"/>
              </a:rPr>
              <a:t>Estimates through local correspondents</a:t>
            </a:r>
          </a:p>
          <a:p>
            <a:pPr marL="514350" indent="-514350">
              <a:buFont typeface="+mj-lt"/>
              <a:buAutoNum type="romanLcPeriod"/>
            </a:pPr>
            <a:r>
              <a:rPr lang="en-US" sz="2400" dirty="0" smtClean="0">
                <a:latin typeface="Times New Roman" panose="02020603050405020304" pitchFamily="18" charset="0"/>
                <a:cs typeface="Times New Roman" panose="02020603050405020304" pitchFamily="18" charset="0"/>
              </a:rPr>
              <a:t>Investigation through enumerators</a:t>
            </a:r>
          </a:p>
          <a:p>
            <a:pPr marL="514350" indent="-514350">
              <a:buFont typeface="+mj-lt"/>
              <a:buAutoNum type="romanLcPeriod"/>
            </a:pPr>
            <a:r>
              <a:rPr lang="en-US" sz="2400" dirty="0" smtClean="0">
                <a:latin typeface="Times New Roman" panose="02020603050405020304" pitchFamily="18" charset="0"/>
                <a:cs typeface="Times New Roman" panose="02020603050405020304" pitchFamily="18" charset="0"/>
              </a:rPr>
              <a:t>Mailed questionnaire method</a:t>
            </a:r>
          </a:p>
          <a:p>
            <a:pPr marL="342900" indent="-342900">
              <a:buFont typeface="Wingdings" panose="05000000000000000000" pitchFamily="2" charset="2"/>
              <a:buChar char="§"/>
            </a:pPr>
            <a:r>
              <a:rPr lang="en-US" sz="2400" b="1" dirty="0" smtClean="0">
                <a:latin typeface="Times New Roman" panose="02020603050405020304" pitchFamily="18" charset="0"/>
                <a:cs typeface="Times New Roman" panose="02020603050405020304" pitchFamily="18" charset="0"/>
              </a:rPr>
              <a:t>Secondary Data </a:t>
            </a:r>
          </a:p>
          <a:p>
            <a:r>
              <a:rPr lang="en-US" sz="2400" dirty="0" smtClean="0">
                <a:latin typeface="Times New Roman" panose="02020603050405020304" pitchFamily="18" charset="0"/>
                <a:cs typeface="Times New Roman" panose="02020603050405020304" pitchFamily="18" charset="0"/>
              </a:rPr>
              <a:t>The sources of collection of secondary data can be described as follows</a:t>
            </a:r>
          </a:p>
          <a:p>
            <a:pPr marL="514350" indent="-514350">
              <a:buFont typeface="+mj-lt"/>
              <a:buAutoNum type="romanLcPeriod"/>
            </a:pPr>
            <a:r>
              <a:rPr lang="en-US" sz="2400" dirty="0" smtClean="0">
                <a:latin typeface="Times New Roman" panose="02020603050405020304" pitchFamily="18" charset="0"/>
                <a:cs typeface="Times New Roman" panose="02020603050405020304" pitchFamily="18" charset="0"/>
              </a:rPr>
              <a:t>Official sources</a:t>
            </a:r>
          </a:p>
          <a:p>
            <a:pPr marL="514350" indent="-514350">
              <a:buFont typeface="+mj-lt"/>
              <a:buAutoNum type="romanLcPeriod"/>
            </a:pPr>
            <a:r>
              <a:rPr lang="en-US" sz="2400" dirty="0" smtClean="0">
                <a:latin typeface="Times New Roman" panose="02020603050405020304" pitchFamily="18" charset="0"/>
                <a:cs typeface="Times New Roman" panose="02020603050405020304" pitchFamily="18" charset="0"/>
              </a:rPr>
              <a:t>Semi official sources</a:t>
            </a:r>
          </a:p>
          <a:p>
            <a:pPr marL="514350" indent="-514350">
              <a:buFont typeface="+mj-lt"/>
              <a:buAutoNum type="romanLcPeriod"/>
            </a:pPr>
            <a:r>
              <a:rPr lang="en-US" sz="2400" dirty="0" smtClean="0">
                <a:latin typeface="Times New Roman" panose="02020603050405020304" pitchFamily="18" charset="0"/>
                <a:cs typeface="Times New Roman" panose="02020603050405020304" pitchFamily="18" charset="0"/>
              </a:rPr>
              <a:t>Private sources</a:t>
            </a:r>
          </a:p>
          <a:p>
            <a:pPr marL="514350" indent="-514350">
              <a:buFont typeface="+mj-lt"/>
              <a:buAutoNum type="romanLcPeriod"/>
            </a:pPr>
            <a:r>
              <a:rPr lang="en-US" sz="2400" dirty="0" smtClean="0">
                <a:latin typeface="Times New Roman" panose="02020603050405020304" pitchFamily="18" charset="0"/>
                <a:cs typeface="Times New Roman" panose="02020603050405020304" pitchFamily="18" charset="0"/>
              </a:rPr>
              <a:t>Publications of research organizations</a:t>
            </a:r>
          </a:p>
          <a:p>
            <a:endParaRPr lang="en-US" sz="2400" dirty="0" smtClean="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750594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4699" y="283335"/>
            <a:ext cx="11552349" cy="4431983"/>
          </a:xfrm>
          <a:prstGeom prst="rect">
            <a:avLst/>
          </a:prstGeom>
          <a:noFill/>
        </p:spPr>
        <p:txBody>
          <a:bodyPr wrap="square" rtlCol="0">
            <a:spAutoFit/>
          </a:bodyPr>
          <a:lstStyle/>
          <a:p>
            <a:pPr>
              <a:lnSpc>
                <a:spcPct val="150000"/>
              </a:lnSpc>
            </a:pPr>
            <a:r>
              <a:rPr lang="en-US" sz="3600" b="1" dirty="0" smtClean="0">
                <a:latin typeface="Times New Roman" panose="02020603050405020304" pitchFamily="18" charset="0"/>
                <a:cs typeface="Times New Roman" panose="02020603050405020304" pitchFamily="18" charset="0"/>
              </a:rPr>
              <a:t>Types of Data</a:t>
            </a:r>
          </a:p>
          <a:p>
            <a:pPr>
              <a:lnSpc>
                <a:spcPct val="150000"/>
              </a:lnSpc>
            </a:pPr>
            <a:r>
              <a:rPr lang="en-US" sz="2800" dirty="0" smtClean="0">
                <a:latin typeface="Times New Roman" panose="02020603050405020304" pitchFamily="18" charset="0"/>
                <a:cs typeface="Times New Roman" panose="02020603050405020304" pitchFamily="18" charset="0"/>
              </a:rPr>
              <a:t>There are four main types of the data the can be described as follows</a:t>
            </a:r>
          </a:p>
          <a:p>
            <a:pPr marL="514350" indent="-514350">
              <a:lnSpc>
                <a:spcPct val="150000"/>
              </a:lnSpc>
              <a:buFont typeface="+mj-lt"/>
              <a:buAutoNum type="arabicPeriod"/>
            </a:pPr>
            <a:r>
              <a:rPr lang="en-US" sz="2800" dirty="0" smtClean="0">
                <a:latin typeface="Times New Roman" panose="02020603050405020304" pitchFamily="18" charset="0"/>
                <a:cs typeface="Times New Roman" panose="02020603050405020304" pitchFamily="18" charset="0"/>
              </a:rPr>
              <a:t>Qualitative data</a:t>
            </a:r>
          </a:p>
          <a:p>
            <a:pPr marL="514350" indent="-514350">
              <a:lnSpc>
                <a:spcPct val="150000"/>
              </a:lnSpc>
              <a:buFont typeface="+mj-lt"/>
              <a:buAutoNum type="arabicPeriod"/>
            </a:pPr>
            <a:r>
              <a:rPr lang="en-US" sz="2800" dirty="0" smtClean="0">
                <a:latin typeface="Times New Roman" panose="02020603050405020304" pitchFamily="18" charset="0"/>
                <a:cs typeface="Times New Roman" panose="02020603050405020304" pitchFamily="18" charset="0"/>
              </a:rPr>
              <a:t>Quantitative data</a:t>
            </a:r>
          </a:p>
          <a:p>
            <a:pPr marL="514350" indent="-514350">
              <a:lnSpc>
                <a:spcPct val="150000"/>
              </a:lnSpc>
              <a:buFont typeface="+mj-lt"/>
              <a:buAutoNum type="arabicPeriod"/>
            </a:pPr>
            <a:r>
              <a:rPr lang="en-US" sz="2800" dirty="0" smtClean="0">
                <a:latin typeface="Times New Roman" panose="02020603050405020304" pitchFamily="18" charset="0"/>
                <a:cs typeface="Times New Roman" panose="02020603050405020304" pitchFamily="18" charset="0"/>
              </a:rPr>
              <a:t>Discrete data</a:t>
            </a:r>
          </a:p>
          <a:p>
            <a:pPr marL="514350" indent="-514350">
              <a:lnSpc>
                <a:spcPct val="150000"/>
              </a:lnSpc>
              <a:buFont typeface="+mj-lt"/>
              <a:buAutoNum type="arabicPeriod"/>
            </a:pPr>
            <a:r>
              <a:rPr lang="en-US" sz="2800" dirty="0" smtClean="0">
                <a:latin typeface="Times New Roman" panose="02020603050405020304" pitchFamily="18" charset="0"/>
                <a:cs typeface="Times New Roman" panose="02020603050405020304" pitchFamily="18" charset="0"/>
              </a:rPr>
              <a:t>Continuous data</a:t>
            </a:r>
          </a:p>
          <a:p>
            <a:endParaRPr lang="en-US" dirty="0"/>
          </a:p>
        </p:txBody>
      </p:sp>
    </p:spTree>
    <p:extLst>
      <p:ext uri="{BB962C8B-B14F-4D97-AF65-F5344CB8AC3E}">
        <p14:creationId xmlns:p14="http://schemas.microsoft.com/office/powerpoint/2010/main" val="38338572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3183" y="360608"/>
            <a:ext cx="11758411" cy="4339650"/>
          </a:xfrm>
          <a:prstGeom prst="rect">
            <a:avLst/>
          </a:prstGeom>
          <a:noFill/>
        </p:spPr>
        <p:txBody>
          <a:bodyPr wrap="square" rtlCol="0">
            <a:spAutoFit/>
          </a:bodyPr>
          <a:lstStyle/>
          <a:p>
            <a:pPr marL="742950" indent="-742950" algn="just">
              <a:lnSpc>
                <a:spcPct val="150000"/>
              </a:lnSpc>
              <a:buFont typeface="+mj-lt"/>
              <a:buAutoNum type="arabicPeriod"/>
            </a:pPr>
            <a:r>
              <a:rPr lang="en-US" sz="3600" b="1" dirty="0" smtClean="0">
                <a:latin typeface="Times New Roman" panose="02020603050405020304" pitchFamily="18" charset="0"/>
                <a:cs typeface="Times New Roman" panose="02020603050405020304" pitchFamily="18" charset="0"/>
              </a:rPr>
              <a:t>Qualitative Data</a:t>
            </a:r>
          </a:p>
          <a:p>
            <a:pPr algn="just">
              <a:lnSpc>
                <a:spcPct val="150000"/>
              </a:lnSpc>
            </a:pPr>
            <a:r>
              <a:rPr lang="en-US" sz="2800" dirty="0" smtClean="0">
                <a:latin typeface="Times New Roman" panose="02020603050405020304" pitchFamily="18" charset="0"/>
                <a:cs typeface="Times New Roman" panose="02020603050405020304" pitchFamily="18" charset="0"/>
              </a:rPr>
              <a:t>Data which are described by qualitative variable e.g. religion, martial status, sex etc are called qualitative data.</a:t>
            </a:r>
          </a:p>
          <a:p>
            <a:pPr marL="742950" indent="-742950" algn="just">
              <a:lnSpc>
                <a:spcPct val="150000"/>
              </a:lnSpc>
              <a:buFont typeface="+mj-lt"/>
              <a:buAutoNum type="arabicPeriod" startAt="2"/>
            </a:pPr>
            <a:r>
              <a:rPr lang="en-US" sz="3600" b="1" dirty="0" smtClean="0">
                <a:latin typeface="Times New Roman" panose="02020603050405020304" pitchFamily="18" charset="0"/>
                <a:cs typeface="Times New Roman" panose="02020603050405020304" pitchFamily="18" charset="0"/>
              </a:rPr>
              <a:t>Quantitative Data</a:t>
            </a:r>
          </a:p>
          <a:p>
            <a:pPr algn="just">
              <a:lnSpc>
                <a:spcPct val="150000"/>
              </a:lnSpc>
            </a:pPr>
            <a:r>
              <a:rPr lang="en-US" sz="2800" dirty="0" smtClean="0">
                <a:latin typeface="Times New Roman" panose="02020603050405020304" pitchFamily="18" charset="0"/>
                <a:cs typeface="Times New Roman" panose="02020603050405020304" pitchFamily="18" charset="0"/>
              </a:rPr>
              <a:t>Data described by quantitative variable are known as quantitative variable. For example height, weight and ages are known as quantitative data.</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6024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7577" y="283335"/>
            <a:ext cx="11629623" cy="5755422"/>
          </a:xfrm>
          <a:prstGeom prst="rect">
            <a:avLst/>
          </a:prstGeom>
          <a:noFill/>
        </p:spPr>
        <p:txBody>
          <a:bodyPr wrap="square" rtlCol="0">
            <a:spAutoFit/>
          </a:bodyPr>
          <a:lstStyle/>
          <a:p>
            <a:pPr marL="514350" indent="-514350" algn="just">
              <a:buFont typeface="+mj-lt"/>
              <a:buAutoNum type="arabicPeriod" startAt="3"/>
            </a:pPr>
            <a:r>
              <a:rPr lang="en-US" sz="2800" b="1" dirty="0" smtClean="0">
                <a:latin typeface="Times New Roman" panose="02020603050405020304" pitchFamily="18" charset="0"/>
                <a:cs typeface="Times New Roman" panose="02020603050405020304" pitchFamily="18" charset="0"/>
              </a:rPr>
              <a:t>Discrete Data</a:t>
            </a:r>
          </a:p>
          <a:p>
            <a:pPr algn="just"/>
            <a:r>
              <a:rPr lang="en-US" sz="2400" dirty="0" smtClean="0">
                <a:latin typeface="Times New Roman" panose="02020603050405020304" pitchFamily="18" charset="0"/>
                <a:cs typeface="Times New Roman" panose="02020603050405020304" pitchFamily="18" charset="0"/>
              </a:rPr>
              <a:t>Data which are described by the discrete variable are known as discrete data.</a:t>
            </a:r>
          </a:p>
          <a:p>
            <a:pPr algn="ctr"/>
            <a:r>
              <a:rPr lang="en-US" sz="2400" b="1" dirty="0" smtClean="0">
                <a:latin typeface="Times New Roman" panose="02020603050405020304" pitchFamily="18" charset="0"/>
                <a:cs typeface="Times New Roman" panose="02020603050405020304" pitchFamily="18" charset="0"/>
              </a:rPr>
              <a:t>OR</a:t>
            </a:r>
          </a:p>
          <a:p>
            <a:pPr algn="just"/>
            <a:r>
              <a:rPr lang="en-US" sz="2400" dirty="0" smtClean="0">
                <a:latin typeface="Times New Roman" panose="02020603050405020304" pitchFamily="18" charset="0"/>
                <a:cs typeface="Times New Roman" panose="02020603050405020304" pitchFamily="18" charset="0"/>
              </a:rPr>
              <a:t>Data whose possible values are countable is known as discrete data.</a:t>
            </a:r>
          </a:p>
          <a:p>
            <a:pPr algn="just"/>
            <a:r>
              <a:rPr lang="en-US" sz="2400" dirty="0" smtClean="0">
                <a:latin typeface="Times New Roman" panose="02020603050405020304" pitchFamily="18" charset="0"/>
                <a:cs typeface="Times New Roman" panose="02020603050405020304" pitchFamily="18" charset="0"/>
              </a:rPr>
              <a:t>For example</a:t>
            </a:r>
          </a:p>
          <a:p>
            <a:pPr algn="just"/>
            <a:r>
              <a:rPr lang="en-US" sz="2400" dirty="0" smtClean="0">
                <a:latin typeface="Times New Roman" panose="02020603050405020304" pitchFamily="18" charset="0"/>
                <a:cs typeface="Times New Roman" panose="02020603050405020304" pitchFamily="18" charset="0"/>
              </a:rPr>
              <a:t>The number off children in 1000 families</a:t>
            </a:r>
          </a:p>
          <a:p>
            <a:pPr algn="just"/>
            <a:r>
              <a:rPr lang="en-US" sz="2400" dirty="0" smtClean="0">
                <a:latin typeface="Times New Roman" panose="02020603050405020304" pitchFamily="18" charset="0"/>
                <a:cs typeface="Times New Roman" panose="02020603050405020304" pitchFamily="18" charset="0"/>
              </a:rPr>
              <a:t>Number off students in a class</a:t>
            </a:r>
          </a:p>
          <a:p>
            <a:pPr marL="514350" indent="-514350" algn="just">
              <a:buFont typeface="+mj-lt"/>
              <a:buAutoNum type="arabicPeriod" startAt="4"/>
            </a:pPr>
            <a:r>
              <a:rPr lang="en-US" sz="2800" b="1" dirty="0" smtClean="0">
                <a:latin typeface="Times New Roman" panose="02020603050405020304" pitchFamily="18" charset="0"/>
                <a:cs typeface="Times New Roman" panose="02020603050405020304" pitchFamily="18" charset="0"/>
              </a:rPr>
              <a:t>Continuous Data</a:t>
            </a:r>
          </a:p>
          <a:p>
            <a:pPr algn="just"/>
            <a:r>
              <a:rPr lang="en-US" sz="2400" dirty="0" smtClean="0">
                <a:latin typeface="Times New Roman" panose="02020603050405020304" pitchFamily="18" charset="0"/>
                <a:cs typeface="Times New Roman" panose="02020603050405020304" pitchFamily="18" charset="0"/>
              </a:rPr>
              <a:t>Data which can be described by a continuous variable are called continuous data.</a:t>
            </a:r>
          </a:p>
          <a:p>
            <a:pPr algn="ctr"/>
            <a:r>
              <a:rPr lang="en-US" sz="2400" b="1" dirty="0" smtClean="0">
                <a:latin typeface="Times New Roman" panose="02020603050405020304" pitchFamily="18" charset="0"/>
                <a:cs typeface="Times New Roman" panose="02020603050405020304" pitchFamily="18" charset="0"/>
              </a:rPr>
              <a:t>OR</a:t>
            </a:r>
          </a:p>
          <a:p>
            <a:pPr algn="just"/>
            <a:r>
              <a:rPr lang="en-US" sz="2400" dirty="0" smtClean="0">
                <a:latin typeface="Times New Roman" panose="02020603050405020304" pitchFamily="18" charset="0"/>
                <a:cs typeface="Times New Roman" panose="02020603050405020304" pitchFamily="18" charset="0"/>
              </a:rPr>
              <a:t>Data whose possible values are uncountable or they take any value from a given interval is known as continuous data.</a:t>
            </a:r>
          </a:p>
          <a:p>
            <a:pPr algn="just"/>
            <a:r>
              <a:rPr lang="en-US" sz="2400" dirty="0" smtClean="0">
                <a:latin typeface="Times New Roman" panose="02020603050405020304" pitchFamily="18" charset="0"/>
                <a:cs typeface="Times New Roman" panose="02020603050405020304" pitchFamily="18" charset="0"/>
              </a:rPr>
              <a:t>For example</a:t>
            </a:r>
          </a:p>
          <a:p>
            <a:pPr algn="just"/>
            <a:r>
              <a:rPr lang="en-US" sz="2400" dirty="0" smtClean="0">
                <a:latin typeface="Times New Roman" panose="02020603050405020304" pitchFamily="18" charset="0"/>
                <a:cs typeface="Times New Roman" panose="02020603050405020304" pitchFamily="18" charset="0"/>
              </a:rPr>
              <a:t>The heights of 100 students in a college</a:t>
            </a:r>
          </a:p>
          <a:p>
            <a:pPr algn="just"/>
            <a:r>
              <a:rPr lang="en-US" sz="2400" dirty="0" smtClean="0">
                <a:latin typeface="Times New Roman" panose="02020603050405020304" pitchFamily="18" charset="0"/>
                <a:cs typeface="Times New Roman" panose="02020603050405020304" pitchFamily="18" charset="0"/>
              </a:rPr>
              <a:t>Blood pressure of 20 patients in a hospital.</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71711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104</TotalTime>
  <Words>447</Words>
  <Application>Microsoft Office PowerPoint</Application>
  <PresentationFormat>Widescreen</PresentationFormat>
  <Paragraphs>51</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ABC</dc:creator>
  <cp:lastModifiedBy>ABC</cp:lastModifiedBy>
  <cp:revision>11</cp:revision>
  <dcterms:created xsi:type="dcterms:W3CDTF">2020-10-25T08:59:24Z</dcterms:created>
  <dcterms:modified xsi:type="dcterms:W3CDTF">2020-10-26T07:23:00Z</dcterms:modified>
</cp:coreProperties>
</file>