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www.infraware.co.kr/2012/infrawarePen" Target="docProps/infrawarePe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368" autoAdjust="0"/>
    <p:restoredTop sz="94660"/>
  </p:normalViewPr>
  <p:slideViewPr>
    <p:cSldViewPr>
      <p:cViewPr varScale="1">
        <p:scale>
          <a:sx n="68" d="100"/>
          <a:sy n="68" d="100"/>
        </p:scale>
        <p:origin x="-1452" y="-9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2F09C3-F999-4D7D-91F6-860F33C35000}" type="datetimeFigureOut">
              <a:rPr lang="en-US" smtClean="0"/>
              <a:pPr/>
              <a:t>5/7/2021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A28276-930A-4869-998E-72D96F67B170}" type="slidenum">
              <a:rPr lang="en-US" smtClean="0"/>
              <a:pPr/>
              <a:t>‹#›</a:t>
            </a:fld>
            <a:endParaRPr lang="en-US"/>
          </a:p>
        </p:txBody>
      </p:sp>
    </p:spTree>
    <p:extLst>
      <p:ext uri="{BB962C8B-B14F-4D97-AF65-F5344CB8AC3E}">
        <p14:creationId xmlns:p14="http://schemas.microsoft.com/office/powerpoint/2010/main" xmlns="" val="2940407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79E29A70-45DA-4083-A3E2-4CF43319A8B4}" type="datetimeFigureOut">
              <a:rPr lang="en-US" smtClean="0"/>
              <a:pPr/>
              <a:t>5/7/2021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91475" y="6429375"/>
            <a:ext cx="876300" cy="292100"/>
          </a:xfrm>
        </p:spPr>
        <p:txBody>
          <a:bodyPr/>
          <a:lstStyle/>
          <a:p>
            <a:fld id="{723A02A9-9A41-4368-959B-5F93A28AE2AE}" type="slidenum">
              <a:rPr lang="en-US" smtClean="0"/>
              <a:pPr/>
              <a:t>‹#›</a:t>
            </a:fld>
            <a:endParaRPr lang="en-US"/>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smtClean="0"/>
              <a:t>Click to edit Master title style</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E29A70-45DA-4083-A3E2-4CF43319A8B4}" type="datetimeFigureOut">
              <a:rPr lang="en-US" smtClean="0"/>
              <a:pPr/>
              <a:t>5/7/2021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3A02A9-9A41-4368-959B-5F93A28AE2A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E29A70-45DA-4083-A3E2-4CF43319A8B4}" type="datetimeFigureOut">
              <a:rPr lang="en-US" smtClean="0"/>
              <a:pPr/>
              <a:t>5/7/2021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3A02A9-9A41-4368-959B-5F93A28AE2A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fld id="{79E29A70-45DA-4083-A3E2-4CF43319A8B4}" type="datetimeFigureOut">
              <a:rPr lang="en-US" smtClean="0"/>
              <a:pPr/>
              <a:t>5/7/2021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3A02A9-9A41-4368-959B-5F93A28AE2AE}" type="slidenum">
              <a:rPr lang="en-US" smtClean="0"/>
              <a:pPr/>
              <a:t>‹#›</a:t>
            </a:fld>
            <a:endParaRPr lang="en-US"/>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2"/>
                </a:solidFill>
              </a:defRPr>
            </a:lvl1pPr>
          </a:lstStyle>
          <a:p>
            <a:fld id="{79E29A70-45DA-4083-A3E2-4CF43319A8B4}" type="datetimeFigureOut">
              <a:rPr lang="en-US" smtClean="0"/>
              <a:pPr/>
              <a:t>5/7/2021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3A02A9-9A41-4368-959B-5F93A28AE2AE}" type="slidenum">
              <a:rPr lang="en-US" smtClean="0"/>
              <a:pPr/>
              <a:t>‹#›</a:t>
            </a:fld>
            <a:endParaRPr lang="en-US"/>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9E29A70-45DA-4083-A3E2-4CF43319A8B4}" type="datetimeFigureOut">
              <a:rPr lang="en-US" smtClean="0"/>
              <a:pPr/>
              <a:t>5/7/2021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3A02A9-9A41-4368-959B-5F93A28AE2AE}" type="slidenum">
              <a:rPr lang="en-US" smtClean="0"/>
              <a:pPr/>
              <a:t>‹#›</a:t>
            </a:fld>
            <a:endParaRPr lang="en-US"/>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79E29A70-45DA-4083-A3E2-4CF43319A8B4}" type="datetimeFigureOut">
              <a:rPr lang="en-US" smtClean="0"/>
              <a:pPr/>
              <a:t>5/7/2021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3A02A9-9A41-4368-959B-5F93A28AE2AE}" type="slidenum">
              <a:rPr lang="en-US" smtClean="0"/>
              <a:pPr/>
              <a:t>‹#›</a:t>
            </a:fld>
            <a:endParaRPr lang="en-US"/>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79E29A70-45DA-4083-A3E2-4CF43319A8B4}" type="datetimeFigureOut">
              <a:rPr lang="en-US" smtClean="0"/>
              <a:pPr/>
              <a:t>5/7/2021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3A02A9-9A41-4368-959B-5F93A28AE2AE}" type="slidenum">
              <a:rPr lang="en-US" smtClean="0"/>
              <a:pPr/>
              <a:t>‹#›</a:t>
            </a:fld>
            <a:endParaRPr lang="en-US"/>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E29A70-45DA-4083-A3E2-4CF43319A8B4}" type="datetimeFigureOut">
              <a:rPr lang="en-US" smtClean="0"/>
              <a:pPr/>
              <a:t>5/7/2021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3A02A9-9A41-4368-959B-5F93A28AE2A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2"/>
                </a:solidFill>
              </a:defRPr>
            </a:lvl1pPr>
          </a:lstStyle>
          <a:p>
            <a:fld id="{79E29A70-45DA-4083-A3E2-4CF43319A8B4}" type="datetimeFigureOut">
              <a:rPr lang="en-US" smtClean="0"/>
              <a:pPr/>
              <a:t>5/7/2021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3A02A9-9A41-4368-959B-5F93A28AE2AE}" type="slidenum">
              <a:rPr lang="en-US" smtClean="0"/>
              <a:pPr/>
              <a:t>‹#›</a:t>
            </a:fld>
            <a:endParaRPr lang="en-US"/>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79E29A70-45DA-4083-A3E2-4CF43319A8B4}" type="datetimeFigureOut">
              <a:rPr lang="en-US" smtClean="0"/>
              <a:pPr/>
              <a:t>5/7/2021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3A02A9-9A41-4368-959B-5F93A28AE2AE}" type="slidenum">
              <a:rPr lang="en-US" smtClean="0"/>
              <a:pPr/>
              <a:t>‹#›</a:t>
            </a:fld>
            <a:endParaRPr lang="en-US"/>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79E29A70-45DA-4083-A3E2-4CF43319A8B4}" type="datetimeFigureOut">
              <a:rPr lang="en-US" smtClean="0"/>
              <a:pPr/>
              <a:t>5/7/2021</a:t>
            </a:fld>
            <a:endParaRPr lang="en-US"/>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723A02A9-9A41-4368-959B-5F93A28AE2A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iberdrola.com/top-stories/environment/carbon-sink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ar5-syr.ipcc.ch/search_results.php?keys=has+absorbed+about+30%25"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43325" y="3721735"/>
            <a:ext cx="5121275" cy="1581785"/>
          </a:xfrm>
        </p:spPr>
        <p:txBody>
          <a:bodyPr wrap="square" lIns="91440" tIns="45720" rIns="91440" bIns="45720" anchor="t">
            <a:normAutofit/>
          </a:bodyPr>
          <a:lstStyle/>
          <a:p>
            <a:pPr marL="0" indent="0" algn="just" defTabSz="914400" latinLnBrk="0">
              <a:lnSpc>
                <a:spcPct val="102000"/>
              </a:lnSpc>
              <a:spcBef>
                <a:spcPts val="0"/>
              </a:spcBef>
              <a:spcAft>
                <a:spcPts val="0"/>
              </a:spcAft>
              <a:buFontTx/>
              <a:buNone/>
            </a:pPr>
            <a:endParaRPr lang="ko-KR" altLang="en-US" sz="2400" dirty="0" smtClean="0">
              <a:latin typeface="Times New Roman" charset="0"/>
            </a:endParaRPr>
          </a:p>
        </p:txBody>
      </p:sp>
      <p:sp>
        <p:nvSpPr>
          <p:cNvPr id="2" name="Title 1"/>
          <p:cNvSpPr>
            <a:spLocks noGrp="1"/>
          </p:cNvSpPr>
          <p:nvPr>
            <p:ph type="title"/>
          </p:nvPr>
        </p:nvSpPr>
        <p:spPr>
          <a:xfrm>
            <a:off x="3740150" y="1417320"/>
            <a:ext cx="5121275" cy="2305050"/>
          </a:xfrm>
        </p:spPr>
        <p:txBody>
          <a:bodyPr/>
          <a:lstStyle/>
          <a:p>
            <a:r>
              <a:rPr lang="en-US" sz="4400" b="1" dirty="0" smtClean="0">
                <a:latin typeface="Times New Roman" pitchFamily="18" charset="0"/>
                <a:cs typeface="Times New Roman" pitchFamily="18" charset="0"/>
              </a:rPr>
              <a:t>A</a:t>
            </a:r>
            <a:r>
              <a:rPr lang="en-US" dirty="0" smtClean="0">
                <a:latin typeface="Times New Roman" pitchFamily="18" charset="0"/>
                <a:cs typeface="Times New Roman" pitchFamily="18" charset="0"/>
              </a:rPr>
              <a:t>PPLIED </a:t>
            </a:r>
            <a:r>
              <a:rPr lang="en-US" sz="4400" b="1"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SSUES </a:t>
            </a:r>
            <a:r>
              <a:rPr lang="en-US" sz="4400" b="1"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N </a:t>
            </a:r>
            <a:r>
              <a:rPr lang="en-US" sz="4400" b="1" dirty="0" smtClean="0">
                <a:latin typeface="Times New Roman" pitchFamily="18" charset="0"/>
                <a:cs typeface="Times New Roman" pitchFamily="18" charset="0"/>
              </a:rPr>
              <a:t>C</a:t>
            </a:r>
            <a:r>
              <a:rPr lang="en-US" dirty="0" smtClean="0">
                <a:latin typeface="Times New Roman" pitchFamily="18" charset="0"/>
                <a:cs typeface="Times New Roman" pitchFamily="18" charset="0"/>
              </a:rPr>
              <a:t>ONSERVATION</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xmlns="" val="3990000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spc="30" dirty="0" smtClean="0">
                <a:solidFill>
                  <a:srgbClr val="000000"/>
                </a:solidFill>
                <a:latin typeface="Times New Roman" pitchFamily="18" charset="0"/>
                <a:ea typeface="+mn-ea"/>
                <a:cs typeface="Times New Roman" pitchFamily="18" charset="0"/>
              </a:rPr>
              <a:t>Overexploitation</a:t>
            </a:r>
            <a:br>
              <a:rPr lang="en-US" sz="3200" b="1" spc="30" dirty="0" smtClean="0">
                <a:solidFill>
                  <a:srgbClr val="000000"/>
                </a:solidFill>
                <a:latin typeface="Times New Roman" pitchFamily="18" charset="0"/>
                <a:ea typeface="+mn-ea"/>
                <a:cs typeface="Times New Roman" pitchFamily="18" charset="0"/>
              </a:rPr>
            </a:br>
            <a:endParaRPr lang="en-US" sz="3200" b="1" dirty="0">
              <a:latin typeface="Times New Roman" pitchFamily="18" charset="0"/>
              <a:cs typeface="Times New Roman" pitchFamily="18" charset="0"/>
            </a:endParaRPr>
          </a:p>
        </p:txBody>
      </p:sp>
      <p:sp>
        <p:nvSpPr>
          <p:cNvPr id="3" name="Content Placeholder 2"/>
          <p:cNvSpPr>
            <a:spLocks noGrp="1"/>
          </p:cNvSpPr>
          <p:nvPr>
            <p:ph sz="quarter" idx="13"/>
          </p:nvPr>
        </p:nvSpPr>
        <p:spPr/>
        <p:txBody>
          <a:bodyPr/>
          <a:lstStyle/>
          <a:p>
            <a:pPr algn="just">
              <a:buClr>
                <a:srgbClr val="FF0000"/>
              </a:buClr>
              <a:buFont typeface="Wingdings" pitchFamily="2" charset="2"/>
              <a:buChar char="Ø"/>
            </a:pPr>
            <a:r>
              <a:rPr lang="en-US" dirty="0">
                <a:solidFill>
                  <a:schemeClr val="accent5">
                    <a:lumMod val="50000"/>
                  </a:schemeClr>
                </a:solidFill>
                <a:latin typeface="Roboto"/>
              </a:rPr>
              <a:t>Overexploitation means harvesting species from the wild at rates faster than natural populations can recover. Overfishing and overhunting are both types of overexploitation. Currently, about a third of the world's endangered vertebrates are threatened by overexploitation</a:t>
            </a:r>
            <a:r>
              <a:rPr lang="en-US" dirty="0" smtClean="0">
                <a:solidFill>
                  <a:schemeClr val="accent5">
                    <a:lumMod val="50000"/>
                  </a:schemeClr>
                </a:solidFill>
                <a:latin typeface="Roboto"/>
              </a:rPr>
              <a:t>.</a:t>
            </a:r>
          </a:p>
          <a:p>
            <a:pPr algn="just">
              <a:buClr>
                <a:srgbClr val="FF0000"/>
              </a:buClr>
              <a:buFont typeface="Wingdings" pitchFamily="2" charset="2"/>
              <a:buChar char="Ø"/>
            </a:pPr>
            <a:r>
              <a:rPr lang="en-US" dirty="0" smtClean="0">
                <a:solidFill>
                  <a:schemeClr val="accent5">
                    <a:lumMod val="50000"/>
                  </a:schemeClr>
                </a:solidFill>
                <a:latin typeface="arial"/>
              </a:rPr>
              <a:t>Overexploitation</a:t>
            </a:r>
            <a:r>
              <a:rPr lang="en-US" dirty="0">
                <a:solidFill>
                  <a:schemeClr val="accent5">
                    <a:lumMod val="50000"/>
                  </a:schemeClr>
                </a:solidFill>
                <a:latin typeface="arial"/>
              </a:rPr>
              <a:t>, also called overharvesting, refers to harvesting a renewable resource to the point of diminishing returns</a:t>
            </a:r>
            <a:r>
              <a:rPr lang="en-US" dirty="0" smtClean="0">
                <a:solidFill>
                  <a:schemeClr val="accent5">
                    <a:lumMod val="50000"/>
                  </a:schemeClr>
                </a:solidFill>
                <a:latin typeface="arial"/>
              </a:rPr>
              <a:t>.</a:t>
            </a:r>
          </a:p>
          <a:p>
            <a:pPr algn="just">
              <a:buClr>
                <a:srgbClr val="FF0000"/>
              </a:buClr>
              <a:buFont typeface="Wingdings" pitchFamily="2" charset="2"/>
              <a:buChar char="Ø"/>
            </a:pPr>
            <a:r>
              <a:rPr lang="en-US" dirty="0" smtClean="0">
                <a:solidFill>
                  <a:schemeClr val="accent5">
                    <a:lumMod val="50000"/>
                  </a:schemeClr>
                </a:solidFill>
                <a:latin typeface="Fira Sans"/>
              </a:rPr>
              <a:t>The </a:t>
            </a:r>
            <a:r>
              <a:rPr lang="en-US" dirty="0">
                <a:solidFill>
                  <a:schemeClr val="accent5">
                    <a:lumMod val="50000"/>
                  </a:schemeClr>
                </a:solidFill>
                <a:latin typeface="Fira Sans"/>
              </a:rPr>
              <a:t>increasing global demand for seafood have people taking more fish from oceans, lakes and rivers than is sustainable</a:t>
            </a:r>
            <a:r>
              <a:rPr lang="en-US" dirty="0" smtClean="0">
                <a:solidFill>
                  <a:schemeClr val="accent5">
                    <a:lumMod val="50000"/>
                  </a:schemeClr>
                </a:solidFill>
                <a:latin typeface="Fira Sans"/>
              </a:rPr>
              <a:t>.</a:t>
            </a:r>
          </a:p>
          <a:p>
            <a:pPr algn="just">
              <a:buClr>
                <a:srgbClr val="FF0000"/>
              </a:buClr>
              <a:buFont typeface="Wingdings" pitchFamily="2" charset="2"/>
              <a:buChar char="Ø"/>
            </a:pPr>
            <a:r>
              <a:rPr lang="en-US" dirty="0">
                <a:solidFill>
                  <a:schemeClr val="accent5">
                    <a:lumMod val="50000"/>
                  </a:schemeClr>
                </a:solidFill>
                <a:latin typeface="Fira Sans"/>
              </a:rPr>
              <a:t> Beyond their role in the food supply, freshwater and marine fish are also trapped for the aquarium trade and fished for sport.</a:t>
            </a:r>
            <a:endParaRPr lang="en-US" dirty="0">
              <a:solidFill>
                <a:schemeClr val="accent5">
                  <a:lumMod val="50000"/>
                </a:schemeClr>
              </a:solidFill>
            </a:endParaRPr>
          </a:p>
        </p:txBody>
      </p:sp>
    </p:spTree>
    <p:extLst>
      <p:ext uri="{BB962C8B-B14F-4D97-AF65-F5344CB8AC3E}">
        <p14:creationId xmlns:p14="http://schemas.microsoft.com/office/powerpoint/2010/main" xmlns="" val="252995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spc="30" dirty="0">
                <a:solidFill>
                  <a:srgbClr val="000000"/>
                </a:solidFill>
                <a:latin typeface="Times New Roman" pitchFamily="18" charset="0"/>
                <a:cs typeface="Times New Roman" pitchFamily="18" charset="0"/>
              </a:rPr>
              <a:t>Overexploitation</a:t>
            </a:r>
            <a:br>
              <a:rPr lang="en-US" sz="3200" b="1" spc="30" dirty="0">
                <a:solidFill>
                  <a:srgbClr val="000000"/>
                </a:solidFill>
                <a:latin typeface="Times New Roman" pitchFamily="18" charset="0"/>
                <a:cs typeface="Times New Roman" pitchFamily="18" charset="0"/>
              </a:rPr>
            </a:br>
            <a:endParaRPr lang="en-US" dirty="0"/>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xmlns="" val="0"/>
              </a:ext>
            </a:extLst>
          </a:blip>
          <a:srcRect/>
          <a:stretch>
            <a:fillRect/>
          </a:stretch>
        </p:blipFill>
        <p:spPr bwMode="auto">
          <a:xfrm>
            <a:off x="457201" y="1481137"/>
            <a:ext cx="4152899" cy="3090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429491" y="4662055"/>
            <a:ext cx="4225636" cy="1200329"/>
          </a:xfrm>
          <a:prstGeom prst="rect">
            <a:avLst/>
          </a:prstGeom>
        </p:spPr>
        <p:txBody>
          <a:bodyPr wrap="square">
            <a:spAutoFit/>
          </a:bodyPr>
          <a:lstStyle/>
          <a:p>
            <a:pPr algn="just"/>
            <a:r>
              <a:rPr lang="en-US" sz="2400" dirty="0">
                <a:solidFill>
                  <a:srgbClr val="000000"/>
                </a:solidFill>
                <a:latin typeface="Times New Roman" pitchFamily="18" charset="0"/>
                <a:cs typeface="Times New Roman" pitchFamily="18" charset="0"/>
              </a:rPr>
              <a:t>A big </a:t>
            </a:r>
            <a:r>
              <a:rPr lang="en-US" sz="2400" dirty="0" smtClean="0">
                <a:solidFill>
                  <a:srgbClr val="000000"/>
                </a:solidFill>
                <a:latin typeface="Times New Roman" pitchFamily="18" charset="0"/>
                <a:cs typeface="Times New Roman" pitchFamily="18" charset="0"/>
              </a:rPr>
              <a:t>pile </a:t>
            </a:r>
            <a:r>
              <a:rPr lang="en-US" sz="2400" dirty="0">
                <a:solidFill>
                  <a:srgbClr val="000000"/>
                </a:solidFill>
                <a:latin typeface="Times New Roman" pitchFamily="18" charset="0"/>
                <a:cs typeface="Times New Roman" pitchFamily="18" charset="0"/>
              </a:rPr>
              <a:t>of bison skulls in the 1870s. The skulls were ground into fertilizer.</a:t>
            </a:r>
            <a:endParaRPr lang="en-US" sz="2400" dirty="0">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06636" y="1524000"/>
            <a:ext cx="3927764"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06636" y="4495800"/>
            <a:ext cx="4114800" cy="22608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5145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33400"/>
            <a:ext cx="8591550" cy="762001"/>
          </a:xfrm>
        </p:spPr>
        <p:txBody>
          <a:bodyPr>
            <a:noAutofit/>
          </a:bodyPr>
          <a:lstStyle/>
          <a:p>
            <a:r>
              <a:rPr lang="en-US" sz="2400" dirty="0">
                <a:solidFill>
                  <a:srgbClr val="2C2C2C"/>
                </a:solidFill>
                <a:latin typeface="Times New Roman" pitchFamily="18" charset="0"/>
                <a:cs typeface="Times New Roman" pitchFamily="18" charset="0"/>
              </a:rPr>
              <a:t/>
            </a:r>
            <a:br>
              <a:rPr lang="en-US" sz="2400" dirty="0">
                <a:solidFill>
                  <a:srgbClr val="2C2C2C"/>
                </a:solidFill>
                <a:latin typeface="Times New Roman" pitchFamily="18" charset="0"/>
                <a:cs typeface="Times New Roman" pitchFamily="18" charset="0"/>
              </a:rPr>
            </a:br>
            <a:r>
              <a:rPr lang="en-US" sz="2400" b="1" dirty="0">
                <a:solidFill>
                  <a:schemeClr val="accent4">
                    <a:lumMod val="75000"/>
                  </a:schemeClr>
                </a:solidFill>
                <a:latin typeface="Times New Roman" pitchFamily="18" charset="0"/>
                <a:cs typeface="Times New Roman" pitchFamily="18" charset="0"/>
              </a:rPr>
              <a:t>CONSEQUENCES OF THE OVEREXPLOITATION OF NATURAL </a:t>
            </a:r>
            <a:r>
              <a:rPr lang="en-US" sz="2400" b="1" dirty="0" smtClean="0">
                <a:solidFill>
                  <a:schemeClr val="accent4">
                    <a:lumMod val="75000"/>
                  </a:schemeClr>
                </a:solidFill>
                <a:latin typeface="Times New Roman" pitchFamily="18" charset="0"/>
                <a:cs typeface="Times New Roman" pitchFamily="18" charset="0"/>
              </a:rPr>
              <a:t>RESOURCES</a:t>
            </a:r>
            <a:endParaRPr lang="en-US" sz="2400" b="1" dirty="0">
              <a:solidFill>
                <a:schemeClr val="accent4">
                  <a:lumMod val="75000"/>
                </a:schemeClr>
              </a:solidFill>
              <a:latin typeface="Times New Roman" pitchFamily="18" charset="0"/>
              <a:cs typeface="Times New Roman" pitchFamily="18" charset="0"/>
            </a:endParaRPr>
          </a:p>
        </p:txBody>
      </p:sp>
      <p:sp>
        <p:nvSpPr>
          <p:cNvPr id="3" name="Content Placeholder 2"/>
          <p:cNvSpPr>
            <a:spLocks noGrp="1"/>
          </p:cNvSpPr>
          <p:nvPr>
            <p:ph sz="quarter" idx="13"/>
          </p:nvPr>
        </p:nvSpPr>
        <p:spPr/>
        <p:txBody>
          <a:bodyPr>
            <a:normAutofit/>
          </a:bodyPr>
          <a:lstStyle/>
          <a:p>
            <a:pPr marL="0" indent="0" algn="just">
              <a:buClr>
                <a:srgbClr val="FF0000"/>
              </a:buClr>
              <a:buNone/>
            </a:pPr>
            <a:r>
              <a:rPr lang="en-US" sz="2400" dirty="0">
                <a:solidFill>
                  <a:schemeClr val="accent5">
                    <a:lumMod val="50000"/>
                  </a:schemeClr>
                </a:solidFill>
                <a:latin typeface="Times New Roman" pitchFamily="18" charset="0"/>
                <a:cs typeface="Times New Roman" pitchFamily="18" charset="0"/>
              </a:rPr>
              <a:t>The uncontrolled </a:t>
            </a:r>
            <a:r>
              <a:rPr lang="en-US" sz="2400" dirty="0" smtClean="0">
                <a:solidFill>
                  <a:schemeClr val="accent5">
                    <a:lumMod val="50000"/>
                  </a:schemeClr>
                </a:solidFill>
                <a:latin typeface="Times New Roman" pitchFamily="18" charset="0"/>
                <a:cs typeface="Times New Roman" pitchFamily="18" charset="0"/>
              </a:rPr>
              <a:t>consumption </a:t>
            </a:r>
            <a:r>
              <a:rPr lang="en-US" sz="2400" dirty="0">
                <a:solidFill>
                  <a:schemeClr val="accent5">
                    <a:lumMod val="50000"/>
                  </a:schemeClr>
                </a:solidFill>
                <a:latin typeface="Times New Roman" pitchFamily="18" charset="0"/>
                <a:cs typeface="Times New Roman" pitchFamily="18" charset="0"/>
              </a:rPr>
              <a:t>of natural resources has significant effects</a:t>
            </a:r>
            <a:r>
              <a:rPr lang="en-US" sz="2400" dirty="0" smtClean="0">
                <a:solidFill>
                  <a:schemeClr val="accent5">
                    <a:lumMod val="50000"/>
                  </a:schemeClr>
                </a:solidFill>
                <a:latin typeface="Times New Roman" pitchFamily="18" charset="0"/>
                <a:cs typeface="Times New Roman" pitchFamily="18" charset="0"/>
              </a:rPr>
              <a:t>:</a:t>
            </a:r>
          </a:p>
          <a:p>
            <a:pPr marL="0" indent="0" algn="just">
              <a:buClr>
                <a:srgbClr val="FF0000"/>
              </a:buClr>
              <a:buNone/>
            </a:pPr>
            <a:r>
              <a:rPr lang="en-US" dirty="0" smtClean="0">
                <a:solidFill>
                  <a:schemeClr val="accent5">
                    <a:lumMod val="50000"/>
                  </a:schemeClr>
                </a:solidFill>
                <a:latin typeface="Times New Roman" pitchFamily="18" charset="0"/>
                <a:cs typeface="Times New Roman" pitchFamily="18" charset="0"/>
              </a:rPr>
              <a:t> </a:t>
            </a:r>
            <a:r>
              <a:rPr lang="en-US" sz="2400" b="1" dirty="0" smtClean="0">
                <a:solidFill>
                  <a:schemeClr val="accent5">
                    <a:lumMod val="50000"/>
                  </a:schemeClr>
                </a:solidFill>
                <a:latin typeface="Times New Roman" pitchFamily="18" charset="0"/>
                <a:cs typeface="Times New Roman" pitchFamily="18" charset="0"/>
              </a:rPr>
              <a:t>E</a:t>
            </a:r>
            <a:r>
              <a:rPr lang="en-US" b="1" dirty="0" smtClean="0">
                <a:solidFill>
                  <a:schemeClr val="accent5">
                    <a:lumMod val="50000"/>
                  </a:schemeClr>
                </a:solidFill>
                <a:latin typeface="Times New Roman" pitchFamily="18" charset="0"/>
                <a:cs typeface="Times New Roman" pitchFamily="18" charset="0"/>
              </a:rPr>
              <a:t>nvironmental</a:t>
            </a:r>
          </a:p>
          <a:p>
            <a:pPr algn="just">
              <a:buClr>
                <a:srgbClr val="FF0000"/>
              </a:buClr>
              <a:buFont typeface="Wingdings" pitchFamily="2" charset="2"/>
              <a:buChar char="Ø"/>
            </a:pPr>
            <a:r>
              <a:rPr lang="en-US" dirty="0" smtClean="0">
                <a:solidFill>
                  <a:schemeClr val="accent5">
                    <a:lumMod val="50000"/>
                  </a:schemeClr>
                </a:solidFill>
                <a:latin typeface="Times New Roman" pitchFamily="18" charset="0"/>
                <a:cs typeface="Times New Roman" pitchFamily="18" charset="0"/>
              </a:rPr>
              <a:t>The </a:t>
            </a:r>
            <a:r>
              <a:rPr lang="en-US" dirty="0">
                <a:solidFill>
                  <a:schemeClr val="accent5">
                    <a:lumMod val="50000"/>
                  </a:schemeClr>
                </a:solidFill>
                <a:latin typeface="Times New Roman" pitchFamily="18" charset="0"/>
                <a:cs typeface="Times New Roman" pitchFamily="18" charset="0"/>
              </a:rPr>
              <a:t>disappearance of habitats essential for flora and fauna and, therefore, </a:t>
            </a:r>
            <a:r>
              <a:rPr lang="en-US" dirty="0" smtClean="0">
                <a:solidFill>
                  <a:schemeClr val="accent5">
                    <a:lumMod val="50000"/>
                  </a:schemeClr>
                </a:solidFill>
                <a:latin typeface="Times New Roman" pitchFamily="18" charset="0"/>
                <a:cs typeface="Times New Roman" pitchFamily="18" charset="0"/>
              </a:rPr>
              <a:t>the extinction of species.</a:t>
            </a:r>
          </a:p>
          <a:p>
            <a:pPr algn="just">
              <a:buClr>
                <a:srgbClr val="FF0000"/>
              </a:buClr>
              <a:buFont typeface="Wingdings" pitchFamily="2" charset="2"/>
              <a:buChar char="Ø"/>
            </a:pPr>
            <a:r>
              <a:rPr lang="en-US" dirty="0" smtClean="0">
                <a:solidFill>
                  <a:schemeClr val="accent5">
                    <a:lumMod val="50000"/>
                  </a:schemeClr>
                </a:solidFill>
                <a:latin typeface="Times New Roman" pitchFamily="18" charset="0"/>
                <a:cs typeface="Times New Roman" pitchFamily="18" charset="0"/>
              </a:rPr>
              <a:t>There </a:t>
            </a:r>
            <a:r>
              <a:rPr lang="en-US" dirty="0">
                <a:solidFill>
                  <a:schemeClr val="accent5">
                    <a:lumMod val="50000"/>
                  </a:schemeClr>
                </a:solidFill>
                <a:latin typeface="Times New Roman" pitchFamily="18" charset="0"/>
                <a:cs typeface="Times New Roman" pitchFamily="18" charset="0"/>
              </a:rPr>
              <a:t>are some 30 million different animal and plant species in the world, and of these, the International Union for Conservation of Nature (IUCN) says that, </a:t>
            </a:r>
            <a:r>
              <a:rPr lang="en-US" b="1" dirty="0">
                <a:solidFill>
                  <a:schemeClr val="accent5">
                    <a:lumMod val="50000"/>
                  </a:schemeClr>
                </a:solidFill>
                <a:latin typeface="Times New Roman" pitchFamily="18" charset="0"/>
                <a:cs typeface="Times New Roman" pitchFamily="18" charset="0"/>
              </a:rPr>
              <a:t>currently, more than 31,000 species are threatened with extinction</a:t>
            </a:r>
            <a:r>
              <a:rPr lang="en-US" b="1" dirty="0" smtClean="0">
                <a:solidFill>
                  <a:schemeClr val="accent5">
                    <a:lumMod val="50000"/>
                  </a:schemeClr>
                </a:solidFill>
                <a:latin typeface="Times New Roman" pitchFamily="18" charset="0"/>
                <a:cs typeface="Times New Roman" pitchFamily="18" charset="0"/>
              </a:rPr>
              <a:t>.</a:t>
            </a:r>
          </a:p>
          <a:p>
            <a:pPr algn="just">
              <a:buClr>
                <a:srgbClr val="FF0000"/>
              </a:buClr>
              <a:buFont typeface="Wingdings" pitchFamily="2" charset="2"/>
              <a:buChar char="Ø"/>
            </a:pPr>
            <a:endParaRPr lang="en-US" dirty="0">
              <a:solidFill>
                <a:schemeClr val="accent5">
                  <a:lumMod val="50000"/>
                </a:schemeClr>
              </a:solidFill>
              <a:latin typeface="Times New Roman" pitchFamily="18" charset="0"/>
              <a:cs typeface="Times New Roman" pitchFamily="18" charset="0"/>
            </a:endParaRPr>
          </a:p>
          <a:p>
            <a:pPr algn="just">
              <a:buClr>
                <a:srgbClr val="FF0000"/>
              </a:buClr>
              <a:buFont typeface="Wingdings" pitchFamily="2" charset="2"/>
              <a:buChar char="Ø"/>
            </a:pPr>
            <a:endParaRPr lang="en-US" dirty="0">
              <a:solidFill>
                <a:schemeClr val="accent5">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505389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solidFill>
                  <a:srgbClr val="808080">
                    <a:lumMod val="75000"/>
                  </a:srgbClr>
                </a:solidFill>
                <a:latin typeface="Times New Roman" pitchFamily="18" charset="0"/>
                <a:cs typeface="Times New Roman" pitchFamily="18" charset="0"/>
              </a:rPr>
              <a:t>CONSEQUENCES OF THE OVEREXPLOITATION OF NATURAL RESOURCES</a:t>
            </a:r>
            <a:endParaRPr lang="en-US" dirty="0"/>
          </a:p>
        </p:txBody>
      </p:sp>
      <p:sp>
        <p:nvSpPr>
          <p:cNvPr id="3" name="Content Placeholder 2"/>
          <p:cNvSpPr>
            <a:spLocks noGrp="1"/>
          </p:cNvSpPr>
          <p:nvPr>
            <p:ph sz="quarter" idx="13"/>
          </p:nvPr>
        </p:nvSpPr>
        <p:spPr/>
        <p:txBody>
          <a:bodyPr>
            <a:normAutofit/>
          </a:bodyPr>
          <a:lstStyle/>
          <a:p>
            <a:pPr marL="0" lvl="0" indent="0" algn="just">
              <a:buClr>
                <a:srgbClr val="FF0000"/>
              </a:buClr>
              <a:buNone/>
            </a:pPr>
            <a:r>
              <a:rPr lang="en-US" sz="2400" b="1" dirty="0" smtClean="0">
                <a:solidFill>
                  <a:schemeClr val="accent5">
                    <a:lumMod val="50000"/>
                  </a:schemeClr>
                </a:solidFill>
                <a:latin typeface="Times New Roman" pitchFamily="18" charset="0"/>
                <a:cs typeface="Times New Roman" pitchFamily="18" charset="0"/>
              </a:rPr>
              <a:t>Economic</a:t>
            </a:r>
            <a:endParaRPr lang="en-US" sz="2400" b="1" dirty="0">
              <a:solidFill>
                <a:schemeClr val="accent5">
                  <a:lumMod val="50000"/>
                </a:schemeClr>
              </a:solidFill>
              <a:latin typeface="Times New Roman" pitchFamily="18" charset="0"/>
              <a:cs typeface="Times New Roman" pitchFamily="18" charset="0"/>
            </a:endParaRPr>
          </a:p>
          <a:p>
            <a:pPr lvl="0" algn="just">
              <a:buClr>
                <a:srgbClr val="FF0000"/>
              </a:buClr>
              <a:buFont typeface="Wingdings" pitchFamily="2" charset="2"/>
              <a:buChar char="Ø"/>
            </a:pPr>
            <a:r>
              <a:rPr lang="en-US" dirty="0">
                <a:solidFill>
                  <a:schemeClr val="accent5">
                    <a:lumMod val="50000"/>
                  </a:schemeClr>
                </a:solidFill>
                <a:latin typeface="Times New Roman" pitchFamily="18" charset="0"/>
                <a:cs typeface="Times New Roman" pitchFamily="18" charset="0"/>
              </a:rPr>
              <a:t>33% of the world's soils are moderately to highly degraded, according to a United Nations Food and Agriculture Organization (FAO).</a:t>
            </a:r>
          </a:p>
          <a:p>
            <a:pPr lvl="0" algn="just">
              <a:buClr>
                <a:srgbClr val="FF0000"/>
              </a:buClr>
              <a:buFont typeface="Wingdings" pitchFamily="2" charset="2"/>
              <a:buChar char="Ø"/>
            </a:pPr>
            <a:r>
              <a:rPr lang="en-US" dirty="0">
                <a:solidFill>
                  <a:schemeClr val="accent5">
                    <a:lumMod val="50000"/>
                  </a:schemeClr>
                </a:solidFill>
                <a:latin typeface="Times New Roman" pitchFamily="18" charset="0"/>
                <a:cs typeface="Times New Roman" pitchFamily="18" charset="0"/>
              </a:rPr>
              <a:t> If the erosion of fertile soil continues at the same rate, agricultural commodity prices will inevitably soar.</a:t>
            </a:r>
          </a:p>
          <a:p>
            <a:pPr marL="0" indent="0" algn="just">
              <a:buClr>
                <a:srgbClr val="FF0000"/>
              </a:buClr>
              <a:buNone/>
            </a:pPr>
            <a:r>
              <a:rPr lang="en-US" sz="2400" b="1" dirty="0" smtClean="0">
                <a:solidFill>
                  <a:schemeClr val="accent5">
                    <a:lumMod val="50000"/>
                  </a:schemeClr>
                </a:solidFill>
                <a:latin typeface="Times New Roman" pitchFamily="18" charset="0"/>
                <a:cs typeface="Times New Roman" pitchFamily="18" charset="0"/>
              </a:rPr>
              <a:t>For </a:t>
            </a:r>
            <a:r>
              <a:rPr lang="en-US" sz="2400" b="1" dirty="0">
                <a:solidFill>
                  <a:schemeClr val="accent5">
                    <a:lumMod val="50000"/>
                  </a:schemeClr>
                </a:solidFill>
                <a:latin typeface="Times New Roman" pitchFamily="18" charset="0"/>
                <a:cs typeface="Times New Roman" pitchFamily="18" charset="0"/>
              </a:rPr>
              <a:t>Health</a:t>
            </a:r>
          </a:p>
          <a:p>
            <a:pPr algn="just">
              <a:buClr>
                <a:srgbClr val="FF0000"/>
              </a:buClr>
              <a:buFont typeface="Wingdings" pitchFamily="2" charset="2"/>
              <a:buChar char="Ø"/>
            </a:pPr>
            <a:r>
              <a:rPr lang="en-US" dirty="0">
                <a:solidFill>
                  <a:schemeClr val="accent5">
                    <a:lumMod val="50000"/>
                  </a:schemeClr>
                </a:solidFill>
                <a:latin typeface="Times New Roman" pitchFamily="18" charset="0"/>
                <a:cs typeface="Times New Roman" pitchFamily="18" charset="0"/>
              </a:rPr>
              <a:t>If we do not take care of the forests there will be fewer </a:t>
            </a:r>
            <a:r>
              <a:rPr lang="en-US" dirty="0" smtClean="0">
                <a:solidFill>
                  <a:schemeClr val="accent5">
                    <a:lumMod val="50000"/>
                  </a:schemeClr>
                </a:solidFill>
                <a:latin typeface="Times New Roman" pitchFamily="18" charset="0"/>
                <a:cs typeface="Times New Roman" pitchFamily="18" charset="0"/>
              </a:rPr>
              <a:t>CO</a:t>
            </a:r>
            <a:r>
              <a:rPr lang="en-US" baseline="-25000" dirty="0" smtClean="0">
                <a:solidFill>
                  <a:schemeClr val="accent5">
                    <a:lumMod val="50000"/>
                  </a:schemeClr>
                </a:solidFill>
                <a:latin typeface="Times New Roman" pitchFamily="18" charset="0"/>
                <a:cs typeface="Times New Roman" pitchFamily="18" charset="0"/>
                <a:hlinkClick r:id="rId2"/>
              </a:rPr>
              <a:t>2</a:t>
            </a:r>
            <a:r>
              <a:rPr lang="en-US" baseline="-25000" dirty="0" smtClean="0">
                <a:solidFill>
                  <a:schemeClr val="accent5">
                    <a:lumMod val="50000"/>
                  </a:schemeClr>
                </a:solidFill>
                <a:latin typeface="Times New Roman" pitchFamily="18" charset="0"/>
                <a:cs typeface="Times New Roman" pitchFamily="18" charset="0"/>
              </a:rPr>
              <a:t>  </a:t>
            </a:r>
            <a:r>
              <a:rPr lang="en-US" dirty="0" smtClean="0">
                <a:solidFill>
                  <a:schemeClr val="accent5">
                    <a:lumMod val="50000"/>
                  </a:schemeClr>
                </a:solidFill>
                <a:latin typeface="Times New Roman" pitchFamily="18" charset="0"/>
                <a:cs typeface="Times New Roman" pitchFamily="18" charset="0"/>
              </a:rPr>
              <a:t>sinks</a:t>
            </a:r>
            <a:r>
              <a:rPr lang="en-US" dirty="0">
                <a:solidFill>
                  <a:schemeClr val="accent5">
                    <a:lumMod val="50000"/>
                  </a:schemeClr>
                </a:solidFill>
                <a:latin typeface="Times New Roman" pitchFamily="18" charset="0"/>
                <a:cs typeface="Times New Roman" pitchFamily="18" charset="0"/>
              </a:rPr>
              <a:t> and therefore more air pollution. </a:t>
            </a:r>
            <a:endParaRPr lang="en-US" dirty="0" smtClean="0">
              <a:solidFill>
                <a:schemeClr val="accent5">
                  <a:lumMod val="50000"/>
                </a:schemeClr>
              </a:solidFill>
              <a:latin typeface="Times New Roman" pitchFamily="18" charset="0"/>
              <a:cs typeface="Times New Roman" pitchFamily="18" charset="0"/>
            </a:endParaRPr>
          </a:p>
          <a:p>
            <a:pPr algn="just">
              <a:buClr>
                <a:srgbClr val="FF0000"/>
              </a:buClr>
              <a:buFont typeface="Wingdings" pitchFamily="2" charset="2"/>
              <a:buChar char="Ø"/>
            </a:pPr>
            <a:r>
              <a:rPr lang="en-US" dirty="0" smtClean="0">
                <a:solidFill>
                  <a:schemeClr val="accent5">
                    <a:lumMod val="50000"/>
                  </a:schemeClr>
                </a:solidFill>
                <a:latin typeface="Times New Roman" pitchFamily="18" charset="0"/>
                <a:cs typeface="Times New Roman" pitchFamily="18" charset="0"/>
              </a:rPr>
              <a:t>According </a:t>
            </a:r>
            <a:r>
              <a:rPr lang="en-US" dirty="0">
                <a:solidFill>
                  <a:schemeClr val="accent5">
                    <a:lumMod val="50000"/>
                  </a:schemeClr>
                </a:solidFill>
                <a:latin typeface="Times New Roman" pitchFamily="18" charset="0"/>
                <a:cs typeface="Times New Roman" pitchFamily="18" charset="0"/>
              </a:rPr>
              <a:t>to the World Health Organization (WHO), nine out of ten people worldwide breathe air with high levels of pollutants and seven million people die each </a:t>
            </a:r>
            <a:r>
              <a:rPr lang="en-US" dirty="0" smtClean="0">
                <a:solidFill>
                  <a:schemeClr val="accent5">
                    <a:lumMod val="50000"/>
                  </a:schemeClr>
                </a:solidFill>
                <a:latin typeface="Times New Roman" pitchFamily="18" charset="0"/>
                <a:cs typeface="Times New Roman" pitchFamily="18" charset="0"/>
              </a:rPr>
              <a:t>year air pollution.</a:t>
            </a:r>
            <a:r>
              <a:rPr lang="en-US" dirty="0">
                <a:solidFill>
                  <a:schemeClr val="accent5">
                    <a:lumMod val="50000"/>
                  </a:schemeClr>
                </a:solidFill>
                <a:latin typeface="Times New Roman" pitchFamily="18" charset="0"/>
                <a:cs typeface="Times New Roman" pitchFamily="18" charset="0"/>
              </a:rPr>
              <a:t> </a:t>
            </a:r>
          </a:p>
        </p:txBody>
      </p:sp>
    </p:spTree>
    <p:extLst>
      <p:ext uri="{BB962C8B-B14F-4D97-AF65-F5344CB8AC3E}">
        <p14:creationId xmlns:p14="http://schemas.microsoft.com/office/powerpoint/2010/main" xmlns="" val="11541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Climates change</a:t>
            </a:r>
            <a:endParaRPr lang="en-US" dirty="0">
              <a:latin typeface="Times New Roman" pitchFamily="18" charset="0"/>
              <a:cs typeface="Times New Roman" pitchFamily="18" charset="0"/>
            </a:endParaRPr>
          </a:p>
        </p:txBody>
      </p:sp>
      <p:sp>
        <p:nvSpPr>
          <p:cNvPr id="3" name="Content Placeholder 2"/>
          <p:cNvSpPr>
            <a:spLocks noGrp="1"/>
          </p:cNvSpPr>
          <p:nvPr>
            <p:ph sz="quarter" idx="13"/>
          </p:nvPr>
        </p:nvSpPr>
        <p:spPr/>
        <p:txBody>
          <a:bodyPr/>
          <a:lstStyle/>
          <a:p>
            <a:pPr algn="just"/>
            <a:r>
              <a:rPr lang="en-US" dirty="0" smtClean="0">
                <a:solidFill>
                  <a:srgbClr val="323031"/>
                </a:solidFill>
                <a:latin typeface="Times New Roman" pitchFamily="18" charset="0"/>
                <a:cs typeface="Times New Roman" pitchFamily="18" charset="0"/>
              </a:rPr>
              <a:t>The term </a:t>
            </a:r>
            <a:r>
              <a:rPr lang="en-US" b="1" dirty="0" smtClean="0">
                <a:solidFill>
                  <a:srgbClr val="323031"/>
                </a:solidFill>
                <a:latin typeface="Times New Roman" pitchFamily="18" charset="0"/>
                <a:cs typeface="Times New Roman" pitchFamily="18" charset="0"/>
              </a:rPr>
              <a:t>climate</a:t>
            </a:r>
            <a:r>
              <a:rPr lang="en-US" dirty="0" smtClean="0">
                <a:solidFill>
                  <a:srgbClr val="323031"/>
                </a:solidFill>
                <a:latin typeface="Times New Roman" pitchFamily="18" charset="0"/>
                <a:cs typeface="Times New Roman" pitchFamily="18" charset="0"/>
              </a:rPr>
              <a:t>  refers to  the general weather conditions of a place over many years.</a:t>
            </a:r>
          </a:p>
          <a:p>
            <a:pPr algn="just"/>
            <a:r>
              <a:rPr lang="en-US" b="1" dirty="0" smtClean="0">
                <a:solidFill>
                  <a:srgbClr val="323031"/>
                </a:solidFill>
                <a:latin typeface="Times New Roman" pitchFamily="18" charset="0"/>
                <a:cs typeface="Times New Roman" pitchFamily="18" charset="0"/>
              </a:rPr>
              <a:t>Climate change </a:t>
            </a:r>
            <a:r>
              <a:rPr lang="en-US" dirty="0" smtClean="0">
                <a:solidFill>
                  <a:srgbClr val="323031"/>
                </a:solidFill>
                <a:latin typeface="Times New Roman" pitchFamily="18" charset="0"/>
                <a:cs typeface="Times New Roman" pitchFamily="18" charset="0"/>
              </a:rPr>
              <a:t>is a significant variation of average weather conditions (e.g.  conditions becoming warmer, wetter or drier over several decades or more).</a:t>
            </a:r>
          </a:p>
          <a:p>
            <a:pPr algn="just"/>
            <a:r>
              <a:rPr lang="en-US" dirty="0" smtClean="0">
                <a:solidFill>
                  <a:srgbClr val="323031"/>
                </a:solidFill>
                <a:latin typeface="Times New Roman" pitchFamily="18" charset="0"/>
                <a:cs typeface="Times New Roman" pitchFamily="18" charset="0"/>
              </a:rPr>
              <a:t>Its  that longer-term trend that differentiate climate change from natural weather variability.</a:t>
            </a:r>
          </a:p>
          <a:p>
            <a:pPr algn="just"/>
            <a:r>
              <a:rPr lang="en-US" dirty="0" smtClean="0">
                <a:solidFill>
                  <a:srgbClr val="323031"/>
                </a:solidFill>
                <a:latin typeface="Times New Roman" pitchFamily="18" charset="0"/>
                <a:cs typeface="Times New Roman" pitchFamily="18" charset="0"/>
              </a:rPr>
              <a:t>Climate </a:t>
            </a:r>
            <a:r>
              <a:rPr lang="en-US" dirty="0">
                <a:solidFill>
                  <a:srgbClr val="323031"/>
                </a:solidFill>
                <a:latin typeface="Times New Roman" pitchFamily="18" charset="0"/>
                <a:cs typeface="Times New Roman" pitchFamily="18" charset="0"/>
              </a:rPr>
              <a:t>change is </a:t>
            </a:r>
            <a:r>
              <a:rPr lang="en-US" dirty="0" smtClean="0">
                <a:solidFill>
                  <a:srgbClr val="323031"/>
                </a:solidFill>
                <a:latin typeface="Times New Roman" pitchFamily="18" charset="0"/>
                <a:cs typeface="Times New Roman" pitchFamily="18" charset="0"/>
              </a:rPr>
              <a:t>recognized </a:t>
            </a:r>
            <a:r>
              <a:rPr lang="en-US" dirty="0">
                <a:solidFill>
                  <a:srgbClr val="323031"/>
                </a:solidFill>
                <a:latin typeface="Times New Roman" pitchFamily="18" charset="0"/>
                <a:cs typeface="Times New Roman" pitchFamily="18" charset="0"/>
              </a:rPr>
              <a:t>as one of the biggest threats to our natural world and its biodiversity, as well as to global security, human </a:t>
            </a:r>
            <a:r>
              <a:rPr lang="en-US" dirty="0" smtClean="0">
                <a:solidFill>
                  <a:srgbClr val="323031"/>
                </a:solidFill>
                <a:latin typeface="Times New Roman" pitchFamily="18" charset="0"/>
                <a:cs typeface="Times New Roman" pitchFamily="18" charset="0"/>
              </a:rPr>
              <a:t>  health </a:t>
            </a:r>
            <a:r>
              <a:rPr lang="en-US" dirty="0">
                <a:solidFill>
                  <a:srgbClr val="323031"/>
                </a:solidFill>
                <a:latin typeface="Times New Roman" pitchFamily="18" charset="0"/>
                <a:cs typeface="Times New Roman" pitchFamily="18" charset="0"/>
              </a:rPr>
              <a:t>and well-being</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xmlns="" val="4206269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666666"/>
                </a:solidFill>
                <a:latin typeface="Times New Roman" pitchFamily="18" charset="0"/>
                <a:ea typeface="GungsuhChe" pitchFamily="49" charset="-127"/>
                <a:cs typeface="Times New Roman" pitchFamily="18" charset="0"/>
              </a:rPr>
              <a:t>What causes climate </a:t>
            </a:r>
            <a:r>
              <a:rPr lang="en-US" sz="3200" b="1" dirty="0" smtClean="0">
                <a:solidFill>
                  <a:srgbClr val="666666"/>
                </a:solidFill>
                <a:latin typeface="Times New Roman" pitchFamily="18" charset="0"/>
                <a:ea typeface="GungsuhChe" pitchFamily="49" charset="-127"/>
                <a:cs typeface="Times New Roman" pitchFamily="18" charset="0"/>
              </a:rPr>
              <a:t>change?</a:t>
            </a:r>
            <a:endParaRPr lang="en-US" sz="3200" b="1" dirty="0">
              <a:solidFill>
                <a:srgbClr val="666666"/>
              </a:solidFill>
              <a:latin typeface="Times New Roman" pitchFamily="18" charset="0"/>
              <a:ea typeface="GungsuhChe" pitchFamily="49" charset="-127"/>
              <a:cs typeface="Times New Roman" pitchFamily="18" charset="0"/>
            </a:endParaRPr>
          </a:p>
        </p:txBody>
      </p:sp>
      <p:sp>
        <p:nvSpPr>
          <p:cNvPr id="3" name="Content Placeholder 2"/>
          <p:cNvSpPr>
            <a:spLocks noGrp="1"/>
          </p:cNvSpPr>
          <p:nvPr>
            <p:ph sz="quarter" idx="13"/>
          </p:nvPr>
        </p:nvSpPr>
        <p:spPr/>
        <p:txBody>
          <a:bodyPr>
            <a:normAutofit lnSpcReduction="10000"/>
          </a:bodyPr>
          <a:lstStyle/>
          <a:p>
            <a:r>
              <a:rPr lang="en-US" sz="2800" b="1" dirty="0">
                <a:solidFill>
                  <a:srgbClr val="102345"/>
                </a:solidFill>
                <a:latin typeface="Times New Roman" pitchFamily="18" charset="0"/>
                <a:ea typeface="GungsuhChe" pitchFamily="49" charset="-127"/>
                <a:cs typeface="Times New Roman" pitchFamily="18" charset="0"/>
              </a:rPr>
              <a:t>Natural causes of climate </a:t>
            </a:r>
            <a:r>
              <a:rPr lang="en-US" sz="2800" b="1" dirty="0" smtClean="0">
                <a:solidFill>
                  <a:srgbClr val="102345"/>
                </a:solidFill>
                <a:latin typeface="Times New Roman" pitchFamily="18" charset="0"/>
                <a:ea typeface="GungsuhChe" pitchFamily="49" charset="-127"/>
                <a:cs typeface="Times New Roman" pitchFamily="18" charset="0"/>
              </a:rPr>
              <a:t>change:</a:t>
            </a:r>
          </a:p>
          <a:p>
            <a:r>
              <a:rPr lang="en-US" sz="2400" dirty="0" smtClean="0">
                <a:solidFill>
                  <a:srgbClr val="666666"/>
                </a:solidFill>
                <a:latin typeface="Times New Roman" pitchFamily="18" charset="0"/>
                <a:ea typeface="GungsuhChe" pitchFamily="49" charset="-127"/>
                <a:cs typeface="Times New Roman" pitchFamily="18" charset="0"/>
              </a:rPr>
              <a:t>The </a:t>
            </a:r>
            <a:r>
              <a:rPr lang="en-US" sz="2400" dirty="0">
                <a:solidFill>
                  <a:srgbClr val="666666"/>
                </a:solidFill>
                <a:latin typeface="Times New Roman" pitchFamily="18" charset="0"/>
                <a:ea typeface="GungsuhChe" pitchFamily="49" charset="-127"/>
                <a:cs typeface="Times New Roman" pitchFamily="18" charset="0"/>
              </a:rPr>
              <a:t>earth has gone through warm and cool phases in the past, and long before humans were around. Forces that contribute to climate change include the sun’s intensity, volcanic eruptions, and changes in naturally occurring greenhouse gas </a:t>
            </a:r>
            <a:r>
              <a:rPr lang="en-US" sz="2400" dirty="0" smtClean="0">
                <a:solidFill>
                  <a:srgbClr val="666666"/>
                </a:solidFill>
                <a:latin typeface="Times New Roman" pitchFamily="18" charset="0"/>
                <a:ea typeface="GungsuhChe" pitchFamily="49" charset="-127"/>
                <a:cs typeface="Times New Roman" pitchFamily="18" charset="0"/>
              </a:rPr>
              <a:t>concentrations.</a:t>
            </a:r>
            <a:r>
              <a:rPr lang="en-US" sz="2400" dirty="0">
                <a:solidFill>
                  <a:srgbClr val="666666"/>
                </a:solidFill>
                <a:latin typeface="Times New Roman" pitchFamily="18" charset="0"/>
                <a:ea typeface="GungsuhChe" pitchFamily="49" charset="-127"/>
                <a:cs typeface="Times New Roman" pitchFamily="18" charset="0"/>
              </a:rPr>
              <a:t> </a:t>
            </a:r>
            <a:endParaRPr lang="en-US" sz="2400" dirty="0" smtClean="0">
              <a:solidFill>
                <a:srgbClr val="666666"/>
              </a:solidFill>
              <a:latin typeface="Times New Roman" pitchFamily="18" charset="0"/>
              <a:ea typeface="GungsuhChe" pitchFamily="49" charset="-127"/>
              <a:cs typeface="Times New Roman" pitchFamily="18" charset="0"/>
            </a:endParaRPr>
          </a:p>
          <a:p>
            <a:r>
              <a:rPr lang="en-US" sz="2400" dirty="0" smtClean="0">
                <a:solidFill>
                  <a:srgbClr val="666666"/>
                </a:solidFill>
                <a:latin typeface="Times New Roman" pitchFamily="18" charset="0"/>
                <a:ea typeface="GungsuhChe" pitchFamily="49" charset="-127"/>
                <a:cs typeface="Times New Roman" pitchFamily="18" charset="0"/>
              </a:rPr>
              <a:t>Records </a:t>
            </a:r>
            <a:r>
              <a:rPr lang="en-US" sz="2400" dirty="0">
                <a:solidFill>
                  <a:srgbClr val="666666"/>
                </a:solidFill>
                <a:latin typeface="Times New Roman" pitchFamily="18" charset="0"/>
                <a:ea typeface="GungsuhChe" pitchFamily="49" charset="-127"/>
                <a:cs typeface="Times New Roman" pitchFamily="18" charset="0"/>
              </a:rPr>
              <a:t>indicate that today’s climatic warming—particularly the warming since the mid-20th century—is occurring much faster than ever </a:t>
            </a:r>
            <a:r>
              <a:rPr lang="en-US" sz="2400" dirty="0" smtClean="0">
                <a:solidFill>
                  <a:srgbClr val="666666"/>
                </a:solidFill>
                <a:latin typeface="Times New Roman" pitchFamily="18" charset="0"/>
                <a:ea typeface="GungsuhChe" pitchFamily="49" charset="-127"/>
                <a:cs typeface="Times New Roman" pitchFamily="18" charset="0"/>
              </a:rPr>
              <a:t>before.</a:t>
            </a:r>
          </a:p>
          <a:p>
            <a:r>
              <a:rPr lang="en-US" sz="2400" dirty="0">
                <a:solidFill>
                  <a:srgbClr val="666666"/>
                </a:solidFill>
                <a:latin typeface="Helveticaneueltstd roman"/>
              </a:rPr>
              <a:t> </a:t>
            </a:r>
            <a:r>
              <a:rPr lang="en-US" sz="2400" dirty="0" smtClean="0">
                <a:solidFill>
                  <a:schemeClr val="accent4">
                    <a:lumMod val="50000"/>
                  </a:schemeClr>
                </a:solidFill>
                <a:latin typeface="Helveticaneueltstd roman"/>
              </a:rPr>
              <a:t>According to NASA </a:t>
            </a:r>
            <a:r>
              <a:rPr lang="en-US" sz="2400" dirty="0" smtClean="0">
                <a:solidFill>
                  <a:srgbClr val="666666"/>
                </a:solidFill>
                <a:latin typeface="Helveticaneueltstd roman"/>
              </a:rPr>
              <a:t>“These </a:t>
            </a:r>
            <a:r>
              <a:rPr lang="en-US" sz="2400" dirty="0">
                <a:solidFill>
                  <a:srgbClr val="666666"/>
                </a:solidFill>
                <a:latin typeface="Helveticaneueltstd roman"/>
              </a:rPr>
              <a:t>natural causes are still in play today, but their influence is too small or they occur too slowly to explain the rapid warming seen in recent </a:t>
            </a:r>
            <a:r>
              <a:rPr lang="en-US" sz="2400" dirty="0" smtClean="0">
                <a:solidFill>
                  <a:srgbClr val="666666"/>
                </a:solidFill>
                <a:latin typeface="Helveticaneueltstd roman"/>
              </a:rPr>
              <a:t>decades”</a:t>
            </a:r>
            <a:endParaRPr lang="en-US" sz="2400" dirty="0">
              <a:solidFill>
                <a:srgbClr val="102345"/>
              </a:solidFill>
              <a:latin typeface="Times New Roman" pitchFamily="18" charset="0"/>
              <a:ea typeface="GungsuhChe" pitchFamily="49" charset="-127"/>
              <a:cs typeface="Times New Roman" pitchFamily="18" charset="0"/>
            </a:endParaRPr>
          </a:p>
          <a:p>
            <a:endParaRPr lang="en-US" sz="2400" dirty="0">
              <a:latin typeface="Times New Roman" pitchFamily="18" charset="0"/>
              <a:ea typeface="GungsuhChe" pitchFamily="49" charset="-127"/>
              <a:cs typeface="Times New Roman" pitchFamily="18" charset="0"/>
            </a:endParaRPr>
          </a:p>
        </p:txBody>
      </p:sp>
    </p:spTree>
    <p:extLst>
      <p:ext uri="{BB962C8B-B14F-4D97-AF65-F5344CB8AC3E}">
        <p14:creationId xmlns:p14="http://schemas.microsoft.com/office/powerpoint/2010/main" xmlns="" val="1566237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solidFill>
                  <a:srgbClr val="102345"/>
                </a:solidFill>
                <a:latin typeface="Times New Roman" pitchFamily="18" charset="0"/>
                <a:ea typeface="GungsuhChe" pitchFamily="49" charset="-127"/>
                <a:cs typeface="Times New Roman" pitchFamily="18" charset="0"/>
              </a:rPr>
              <a:t>Anthropogenic causes of climate change</a:t>
            </a:r>
            <a:br>
              <a:rPr lang="en-US" dirty="0">
                <a:solidFill>
                  <a:srgbClr val="102345"/>
                </a:solidFill>
                <a:latin typeface="Times New Roman" pitchFamily="18" charset="0"/>
                <a:ea typeface="GungsuhChe" pitchFamily="49" charset="-127"/>
                <a:cs typeface="Times New Roman" pitchFamily="18" charset="0"/>
              </a:rPr>
            </a:br>
            <a:endParaRPr lang="en-US" dirty="0"/>
          </a:p>
        </p:txBody>
      </p:sp>
      <p:sp>
        <p:nvSpPr>
          <p:cNvPr id="3" name="Content Placeholder 2"/>
          <p:cNvSpPr>
            <a:spLocks noGrp="1"/>
          </p:cNvSpPr>
          <p:nvPr>
            <p:ph sz="quarter" idx="13"/>
          </p:nvPr>
        </p:nvSpPr>
        <p:spPr/>
        <p:txBody>
          <a:bodyPr/>
          <a:lstStyle/>
          <a:p>
            <a:r>
              <a:rPr lang="en-US" dirty="0" smtClean="0">
                <a:solidFill>
                  <a:srgbClr val="666666"/>
                </a:solidFill>
                <a:latin typeface="Helveticaneueltstd roman"/>
              </a:rPr>
              <a:t>Humans—more </a:t>
            </a:r>
            <a:r>
              <a:rPr lang="en-US" dirty="0">
                <a:solidFill>
                  <a:srgbClr val="666666"/>
                </a:solidFill>
                <a:latin typeface="Helveticaneueltstd roman"/>
              </a:rPr>
              <a:t>specifically, the greenhouse gas (GHG) emissions we generate—are the leading cause of the earth’s rapidly changing climate. </a:t>
            </a:r>
            <a:endParaRPr lang="en-US" dirty="0" smtClean="0">
              <a:solidFill>
                <a:srgbClr val="666666"/>
              </a:solidFill>
              <a:latin typeface="Helveticaneueltstd roman"/>
            </a:endParaRPr>
          </a:p>
          <a:p>
            <a:r>
              <a:rPr lang="en-US" dirty="0" smtClean="0">
                <a:solidFill>
                  <a:srgbClr val="666666"/>
                </a:solidFill>
                <a:latin typeface="Helveticaneueltstd roman"/>
              </a:rPr>
              <a:t>Greenhouse </a:t>
            </a:r>
            <a:r>
              <a:rPr lang="en-US" dirty="0">
                <a:solidFill>
                  <a:srgbClr val="666666"/>
                </a:solidFill>
                <a:latin typeface="Helveticaneueltstd roman"/>
              </a:rPr>
              <a:t>gases play an important role in keeping the planet warm enough to inhabit</a:t>
            </a:r>
            <a:r>
              <a:rPr lang="en-US" dirty="0" smtClean="0">
                <a:solidFill>
                  <a:srgbClr val="666666"/>
                </a:solidFill>
                <a:latin typeface="Helveticaneueltstd roman"/>
              </a:rPr>
              <a:t>.</a:t>
            </a:r>
          </a:p>
          <a:p>
            <a:r>
              <a:rPr lang="en-US" dirty="0" smtClean="0">
                <a:solidFill>
                  <a:srgbClr val="666666"/>
                </a:solidFill>
                <a:latin typeface="Helveticaneueltstd roman"/>
              </a:rPr>
              <a:t>According to the intergovernmental panel on climate change (IPCC</a:t>
            </a:r>
            <a:r>
              <a:rPr lang="en-US" dirty="0">
                <a:solidFill>
                  <a:srgbClr val="666666"/>
                </a:solidFill>
                <a:latin typeface="Helveticaneueltstd roman"/>
              </a:rPr>
              <a:t>), concentrations of carbon dioxide, methane, and nitrous oxides “have increased to levels unprecedented in at least the last 800,000 years.” </a:t>
            </a:r>
            <a:endParaRPr lang="en-US" dirty="0"/>
          </a:p>
        </p:txBody>
      </p:sp>
    </p:spTree>
    <p:extLst>
      <p:ext uri="{BB962C8B-B14F-4D97-AF65-F5344CB8AC3E}">
        <p14:creationId xmlns:p14="http://schemas.microsoft.com/office/powerpoint/2010/main" xmlns="" val="1803168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666666"/>
                </a:solidFill>
                <a:latin typeface="Knockout 32 A"/>
              </a:rPr>
              <a:t>The effects of global climate change</a:t>
            </a:r>
            <a:br>
              <a:rPr lang="en-US" dirty="0">
                <a:solidFill>
                  <a:srgbClr val="666666"/>
                </a:solidFill>
                <a:latin typeface="Knockout 32 A"/>
              </a:rPr>
            </a:br>
            <a:endParaRPr lang="en-US" dirty="0"/>
          </a:p>
        </p:txBody>
      </p:sp>
      <p:sp>
        <p:nvSpPr>
          <p:cNvPr id="3" name="Content Placeholder 2"/>
          <p:cNvSpPr>
            <a:spLocks noGrp="1"/>
          </p:cNvSpPr>
          <p:nvPr>
            <p:ph sz="quarter" idx="13"/>
          </p:nvPr>
        </p:nvSpPr>
        <p:spPr>
          <a:xfrm>
            <a:off x="274320" y="914400"/>
            <a:ext cx="8595360" cy="5715000"/>
          </a:xfrm>
        </p:spPr>
        <p:txBody>
          <a:bodyPr/>
          <a:lstStyle/>
          <a:p>
            <a:r>
              <a:rPr lang="en-US" dirty="0" smtClean="0">
                <a:solidFill>
                  <a:srgbClr val="666666"/>
                </a:solidFill>
                <a:latin typeface="Helveticaneueltstd roman"/>
              </a:rPr>
              <a:t>As climate change transforms global ecosystems, it affects everything from the places we live to the water we drink to the air we breathe.</a:t>
            </a:r>
          </a:p>
          <a:p>
            <a:r>
              <a:rPr lang="en-US" dirty="0" smtClean="0">
                <a:solidFill>
                  <a:srgbClr val="102345"/>
                </a:solidFill>
                <a:latin typeface="Knockout 52 A"/>
              </a:rPr>
              <a:t>Extreme weather</a:t>
            </a:r>
          </a:p>
          <a:p>
            <a:r>
              <a:rPr lang="en-US" sz="2000" dirty="0" smtClean="0">
                <a:solidFill>
                  <a:srgbClr val="666666"/>
                </a:solidFill>
                <a:latin typeface="Helveticaneueltstd roman"/>
              </a:rPr>
              <a:t>As </a:t>
            </a:r>
            <a:r>
              <a:rPr lang="en-US" sz="2000" dirty="0">
                <a:solidFill>
                  <a:srgbClr val="666666"/>
                </a:solidFill>
                <a:latin typeface="Helveticaneueltstd roman"/>
              </a:rPr>
              <a:t>the earth’s atmosphere heats up, it collects, retains, and drops more water, changing weather patterns and making wet areas wetter and dry areas drier.</a:t>
            </a:r>
            <a:endParaRPr lang="en-US" sz="2000" dirty="0" smtClean="0">
              <a:solidFill>
                <a:srgbClr val="102345"/>
              </a:solidFill>
              <a:latin typeface="Knockout 52 A"/>
            </a:endParaRPr>
          </a:p>
          <a:p>
            <a:endParaRPr lang="en-US" dirty="0" smtClean="0">
              <a:solidFill>
                <a:srgbClr val="102345"/>
              </a:solidFill>
              <a:latin typeface="Knockout 52 A"/>
            </a:endParaRPr>
          </a:p>
          <a:p>
            <a:endParaRPr lang="en-US" dirty="0">
              <a:solidFill>
                <a:srgbClr val="102345"/>
              </a:solidFill>
              <a:latin typeface="Knockout 52 A"/>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1055" y="3395662"/>
            <a:ext cx="8001000" cy="254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457200" y="5943600"/>
            <a:ext cx="8001000" cy="646331"/>
          </a:xfrm>
          <a:prstGeom prst="rect">
            <a:avLst/>
          </a:prstGeom>
        </p:spPr>
        <p:txBody>
          <a:bodyPr wrap="square">
            <a:spAutoFit/>
          </a:bodyPr>
          <a:lstStyle/>
          <a:p>
            <a:r>
              <a:rPr lang="en-US" dirty="0">
                <a:solidFill>
                  <a:srgbClr val="999999"/>
                </a:solidFill>
                <a:latin typeface="Knockout 31 A"/>
              </a:rPr>
              <a:t>A view of the Seine river flood in Paris near </a:t>
            </a:r>
            <a:r>
              <a:rPr lang="en-US" dirty="0" err="1">
                <a:solidFill>
                  <a:srgbClr val="999999"/>
                </a:solidFill>
                <a:latin typeface="Knockout 31 A"/>
              </a:rPr>
              <a:t>Bir-Hakeim</a:t>
            </a:r>
            <a:r>
              <a:rPr lang="en-US" dirty="0">
                <a:solidFill>
                  <a:srgbClr val="999999"/>
                </a:solidFill>
                <a:latin typeface="Knockout 31 A"/>
              </a:rPr>
              <a:t> bridge, which reached a 30-year high in June 2016</a:t>
            </a:r>
            <a:endParaRPr lang="en-US" dirty="0"/>
          </a:p>
        </p:txBody>
      </p:sp>
    </p:spTree>
    <p:extLst>
      <p:ext uri="{BB962C8B-B14F-4D97-AF65-F5344CB8AC3E}">
        <p14:creationId xmlns:p14="http://schemas.microsoft.com/office/powerpoint/2010/main" xmlns="" val="3660405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solidFill>
                  <a:srgbClr val="666666"/>
                </a:solidFill>
                <a:latin typeface="Knockout 32 A"/>
              </a:rPr>
              <a:t>The effects of global climate change</a:t>
            </a:r>
            <a:br>
              <a:rPr lang="en-US" sz="3200" dirty="0">
                <a:solidFill>
                  <a:srgbClr val="666666"/>
                </a:solidFill>
                <a:latin typeface="Knockout 32 A"/>
              </a:rPr>
            </a:br>
            <a:endParaRPr lang="en-US" dirty="0"/>
          </a:p>
        </p:txBody>
      </p:sp>
      <p:sp>
        <p:nvSpPr>
          <p:cNvPr id="3" name="Content Placeholder 2"/>
          <p:cNvSpPr>
            <a:spLocks noGrp="1"/>
          </p:cNvSpPr>
          <p:nvPr>
            <p:ph sz="quarter" idx="13"/>
          </p:nvPr>
        </p:nvSpPr>
        <p:spPr>
          <a:xfrm>
            <a:off x="274320" y="914400"/>
            <a:ext cx="8595360" cy="5321808"/>
          </a:xfrm>
        </p:spPr>
        <p:txBody>
          <a:bodyPr/>
          <a:lstStyle/>
          <a:p>
            <a:r>
              <a:rPr lang="en-US" b="1" dirty="0">
                <a:solidFill>
                  <a:srgbClr val="102345"/>
                </a:solidFill>
                <a:latin typeface="Times New Roman" pitchFamily="18" charset="0"/>
                <a:cs typeface="Times New Roman" pitchFamily="18" charset="0"/>
              </a:rPr>
              <a:t>Rising </a:t>
            </a:r>
            <a:r>
              <a:rPr lang="en-US" b="1" dirty="0" smtClean="0">
                <a:solidFill>
                  <a:srgbClr val="102345"/>
                </a:solidFill>
                <a:latin typeface="Times New Roman" pitchFamily="18" charset="0"/>
                <a:cs typeface="Times New Roman" pitchFamily="18" charset="0"/>
              </a:rPr>
              <a:t>seas</a:t>
            </a:r>
          </a:p>
          <a:p>
            <a:r>
              <a:rPr lang="en-US" dirty="0" smtClean="0">
                <a:solidFill>
                  <a:srgbClr val="666666"/>
                </a:solidFill>
                <a:latin typeface="Times New Roman" pitchFamily="18" charset="0"/>
                <a:cs typeface="Times New Roman" pitchFamily="18" charset="0"/>
              </a:rPr>
              <a:t>The </a:t>
            </a:r>
            <a:r>
              <a:rPr lang="en-US" dirty="0">
                <a:solidFill>
                  <a:srgbClr val="666666"/>
                </a:solidFill>
                <a:latin typeface="Times New Roman" pitchFamily="18" charset="0"/>
                <a:cs typeface="Times New Roman" pitchFamily="18" charset="0"/>
              </a:rPr>
              <a:t>Arctic is heating twice as fast as any other place on the </a:t>
            </a:r>
            <a:r>
              <a:rPr lang="en-US" dirty="0" smtClean="0">
                <a:solidFill>
                  <a:srgbClr val="666666"/>
                </a:solidFill>
                <a:latin typeface="Times New Roman" pitchFamily="18" charset="0"/>
                <a:cs typeface="Times New Roman" pitchFamily="18" charset="0"/>
              </a:rPr>
              <a:t>planet.</a:t>
            </a:r>
            <a:endParaRPr lang="en-US"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1981200"/>
            <a:ext cx="7772400" cy="3605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533399" y="5586413"/>
            <a:ext cx="7058025" cy="646331"/>
          </a:xfrm>
          <a:prstGeom prst="rect">
            <a:avLst/>
          </a:prstGeom>
        </p:spPr>
        <p:txBody>
          <a:bodyPr wrap="square">
            <a:spAutoFit/>
          </a:bodyPr>
          <a:lstStyle/>
          <a:p>
            <a:r>
              <a:rPr lang="en-US" dirty="0">
                <a:solidFill>
                  <a:srgbClr val="999999"/>
                </a:solidFill>
                <a:latin typeface="Times New Roman" pitchFamily="18" charset="0"/>
                <a:cs typeface="Times New Roman" pitchFamily="18" charset="0"/>
              </a:rPr>
              <a:t>Aerial of the Marshall Islands landscape, which are feeling the effects of rising sea levels</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xmlns="" val="2189432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solidFill>
                  <a:srgbClr val="666666"/>
                </a:solidFill>
                <a:latin typeface="Knockout 32 A"/>
              </a:rPr>
              <a:t>The effects of global climate change</a:t>
            </a:r>
            <a:br>
              <a:rPr lang="en-US" sz="3200" dirty="0">
                <a:solidFill>
                  <a:srgbClr val="666666"/>
                </a:solidFill>
                <a:latin typeface="Knockout 32 A"/>
              </a:rPr>
            </a:br>
            <a:endParaRPr lang="en-US" dirty="0"/>
          </a:p>
        </p:txBody>
      </p:sp>
      <p:sp>
        <p:nvSpPr>
          <p:cNvPr id="3" name="Content Placeholder 2"/>
          <p:cNvSpPr>
            <a:spLocks noGrp="1"/>
          </p:cNvSpPr>
          <p:nvPr>
            <p:ph sz="quarter" idx="13"/>
          </p:nvPr>
        </p:nvSpPr>
        <p:spPr>
          <a:xfrm>
            <a:off x="260466" y="1004454"/>
            <a:ext cx="8595360" cy="5472546"/>
          </a:xfrm>
        </p:spPr>
        <p:txBody>
          <a:bodyPr/>
          <a:lstStyle/>
          <a:p>
            <a:r>
              <a:rPr lang="en-US" dirty="0">
                <a:solidFill>
                  <a:srgbClr val="102345"/>
                </a:solidFill>
                <a:latin typeface="Knockout 52 A"/>
              </a:rPr>
              <a:t>Warmer, more acidic </a:t>
            </a:r>
            <a:r>
              <a:rPr lang="en-US" dirty="0" smtClean="0">
                <a:solidFill>
                  <a:srgbClr val="102345"/>
                </a:solidFill>
                <a:latin typeface="Knockout 52 A"/>
              </a:rPr>
              <a:t>oceans</a:t>
            </a:r>
          </a:p>
          <a:p>
            <a:r>
              <a:rPr lang="en-US" dirty="0">
                <a:solidFill>
                  <a:srgbClr val="666666"/>
                </a:solidFill>
                <a:latin typeface="Helveticaneueltstd roman"/>
              </a:rPr>
              <a:t>The earth’s oceans absorb between </a:t>
            </a:r>
            <a:r>
              <a:rPr lang="en-US" dirty="0" smtClean="0">
                <a:solidFill>
                  <a:srgbClr val="666666"/>
                </a:solidFill>
                <a:latin typeface="Helveticaneueltstd roman"/>
              </a:rPr>
              <a:t>One-quarter and one-third of </a:t>
            </a:r>
            <a:r>
              <a:rPr lang="en-US" dirty="0">
                <a:solidFill>
                  <a:srgbClr val="666666"/>
                </a:solidFill>
                <a:latin typeface="Helveticaneueltstd roman"/>
              </a:rPr>
              <a:t>our fossil fuel emissions and are now 30 percent </a:t>
            </a:r>
            <a:r>
              <a:rPr lang="en-US" dirty="0">
                <a:solidFill>
                  <a:srgbClr val="00B6F0"/>
                </a:solidFill>
                <a:latin typeface="Helveticaneueltstd roman"/>
                <a:hlinkClick r:id="rId2"/>
              </a:rPr>
              <a:t>more acidic</a:t>
            </a:r>
            <a:r>
              <a:rPr lang="en-US" dirty="0">
                <a:solidFill>
                  <a:srgbClr val="666666"/>
                </a:solidFill>
                <a:latin typeface="Helveticaneueltstd roman"/>
              </a:rPr>
              <a:t> than they were in preindustrial times.</a:t>
            </a:r>
            <a:endParaRPr lang="en-US" dirty="0">
              <a:solidFill>
                <a:srgbClr val="102345"/>
              </a:solidFill>
              <a:latin typeface="Knockout 52 A"/>
            </a:endParaRPr>
          </a:p>
          <a:p>
            <a:endParaRPr lang="en-US" dirty="0" smtClean="0">
              <a:solidFill>
                <a:srgbClr val="102345"/>
              </a:solidFill>
              <a:latin typeface="Knockout 52 A"/>
            </a:endParaRPr>
          </a:p>
          <a:p>
            <a:endParaRPr lang="en-US" dirty="0">
              <a:solidFill>
                <a:srgbClr val="102345"/>
              </a:solidFill>
              <a:latin typeface="Knockout 52 A"/>
            </a:endParaRPr>
          </a:p>
          <a:p>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0" y="2209800"/>
            <a:ext cx="7543800" cy="3418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554182" y="5812870"/>
            <a:ext cx="7523018" cy="369332"/>
          </a:xfrm>
          <a:prstGeom prst="rect">
            <a:avLst/>
          </a:prstGeom>
        </p:spPr>
        <p:txBody>
          <a:bodyPr wrap="square">
            <a:spAutoFit/>
          </a:bodyPr>
          <a:lstStyle/>
          <a:p>
            <a:r>
              <a:rPr lang="en-US" dirty="0">
                <a:solidFill>
                  <a:srgbClr val="999999"/>
                </a:solidFill>
                <a:latin typeface="Knockout 31 A"/>
              </a:rPr>
              <a:t>Fish and corals near Limestone Island, Indonesia</a:t>
            </a:r>
            <a:endParaRPr lang="en-US" dirty="0"/>
          </a:p>
        </p:txBody>
      </p:sp>
    </p:spTree>
    <p:extLst>
      <p:ext uri="{BB962C8B-B14F-4D97-AF65-F5344CB8AC3E}">
        <p14:creationId xmlns:p14="http://schemas.microsoft.com/office/powerpoint/2010/main" xmlns="" val="3776338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Times New Roman" pitchFamily="18" charset="0"/>
                <a:cs typeface="Times New Roman" pitchFamily="18" charset="0"/>
              </a:rPr>
              <a:t>Difference between conservation and  preservation</a:t>
            </a:r>
            <a:br>
              <a:rPr lang="en-US" sz="2800" b="1" dirty="0" smtClean="0">
                <a:latin typeface="Times New Roman" pitchFamily="18" charset="0"/>
                <a:cs typeface="Times New Roman" pitchFamily="18" charset="0"/>
              </a:rPr>
            </a:br>
            <a:endParaRPr lang="en-US" sz="2800" b="1" dirty="0">
              <a:latin typeface="Times New Roman" pitchFamily="18" charset="0"/>
              <a:cs typeface="Times New Roman" pitchFamily="18" charset="0"/>
            </a:endParaRPr>
          </a:p>
        </p:txBody>
      </p:sp>
      <p:sp>
        <p:nvSpPr>
          <p:cNvPr id="3" name="Content Placeholder 2"/>
          <p:cNvSpPr>
            <a:spLocks noGrp="1"/>
          </p:cNvSpPr>
          <p:nvPr>
            <p:ph sz="quarter" idx="13"/>
          </p:nvPr>
        </p:nvSpPr>
        <p:spPr/>
        <p:txBody>
          <a:bodyPr>
            <a:noAutofit/>
          </a:bodyPr>
          <a:lstStyle/>
          <a:p>
            <a:pPr algn="just">
              <a:buClr>
                <a:srgbClr val="FF0000"/>
              </a:buClr>
              <a:buFont typeface="Wingdings" pitchFamily="2" charset="2"/>
              <a:buChar char="Ø"/>
            </a:pPr>
            <a:r>
              <a:rPr lang="en-US" sz="2400" b="1" dirty="0" smtClean="0">
                <a:latin typeface="Times New Roman" pitchFamily="18" charset="0"/>
                <a:cs typeface="Times New Roman" pitchFamily="18" charset="0"/>
              </a:rPr>
              <a:t>Conservation</a:t>
            </a:r>
            <a:r>
              <a:rPr lang="en-US" sz="2400" dirty="0" smtClean="0">
                <a:latin typeface="Times New Roman" pitchFamily="18" charset="0"/>
                <a:cs typeface="Times New Roman" pitchFamily="18" charset="0"/>
              </a:rPr>
              <a:t> is the  sustainable use of natural resources.</a:t>
            </a:r>
          </a:p>
          <a:p>
            <a:pPr algn="just">
              <a:buClr>
                <a:srgbClr val="FF0000"/>
              </a:buClr>
              <a:buFont typeface="Wingdings" pitchFamily="2" charset="2"/>
              <a:buChar char="Ø"/>
            </a:pPr>
            <a:r>
              <a:rPr lang="en-US" sz="2400" dirty="0" smtClean="0">
                <a:latin typeface="Times New Roman" pitchFamily="18" charset="0"/>
                <a:cs typeface="Times New Roman" pitchFamily="18" charset="0"/>
              </a:rPr>
              <a:t>Conservation protects the environment  through the responsible use of natural resources.</a:t>
            </a:r>
          </a:p>
          <a:p>
            <a:pPr algn="just">
              <a:buClr>
                <a:srgbClr val="FF0000"/>
              </a:buClr>
              <a:buFont typeface="Wingdings" pitchFamily="2" charset="2"/>
              <a:buChar char="Ø"/>
            </a:pPr>
            <a:r>
              <a:rPr lang="en-US" sz="2400" dirty="0" smtClean="0">
                <a:latin typeface="Times New Roman" pitchFamily="18" charset="0"/>
                <a:cs typeface="Times New Roman" pitchFamily="18" charset="0"/>
              </a:rPr>
              <a:t>The focus of natural resources conservation is on the needs and interest of people; these needs may fall under biological, cultural, recreational or economic.</a:t>
            </a:r>
          </a:p>
        </p:txBody>
      </p:sp>
      <p:sp>
        <p:nvSpPr>
          <p:cNvPr id="4" name="Content Placeholder 3"/>
          <p:cNvSpPr>
            <a:spLocks noGrp="1"/>
          </p:cNvSpPr>
          <p:nvPr>
            <p:ph sz="quarter" idx="14"/>
          </p:nvPr>
        </p:nvSpPr>
        <p:spPr/>
        <p:txBody>
          <a:bodyPr>
            <a:normAutofit/>
          </a:bodyPr>
          <a:lstStyle/>
          <a:p>
            <a:pPr algn="just">
              <a:buClr>
                <a:srgbClr val="FF0000"/>
              </a:buClr>
              <a:buFont typeface="Wingdings" pitchFamily="2" charset="2"/>
              <a:buChar char="Ø"/>
            </a:pPr>
            <a:r>
              <a:rPr lang="en-US" sz="2400" b="1" dirty="0" smtClean="0">
                <a:latin typeface="Times New Roman" pitchFamily="18" charset="0"/>
                <a:cs typeface="Times New Roman" pitchFamily="18" charset="0"/>
              </a:rPr>
              <a:t>Preservation </a:t>
            </a:r>
            <a:r>
              <a:rPr lang="en-US" sz="2400" dirty="0" smtClean="0">
                <a:latin typeface="Times New Roman" pitchFamily="18" charset="0"/>
                <a:cs typeface="Times New Roman" pitchFamily="18" charset="0"/>
              </a:rPr>
              <a:t>means maintaining the present state of something.</a:t>
            </a:r>
          </a:p>
          <a:p>
            <a:pPr algn="just">
              <a:buClr>
                <a:srgbClr val="FF0000"/>
              </a:buClr>
              <a:buFont typeface="Wingdings" pitchFamily="2" charset="2"/>
              <a:buChar char="Ø"/>
            </a:pPr>
            <a:r>
              <a:rPr lang="en-US" sz="2400" dirty="0" smtClean="0">
                <a:latin typeface="Times New Roman" pitchFamily="18" charset="0"/>
                <a:cs typeface="Times New Roman" pitchFamily="18" charset="0"/>
              </a:rPr>
              <a:t>Preservation protects the environment from harmful human activities.</a:t>
            </a:r>
          </a:p>
          <a:p>
            <a:pPr algn="just">
              <a:buClr>
                <a:srgbClr val="FF0000"/>
              </a:buClr>
              <a:buFont typeface="Wingdings" pitchFamily="2" charset="2"/>
              <a:buChar char="Ø"/>
            </a:pPr>
            <a:endParaRPr lang="en-US" sz="2400" dirty="0" smtClean="0">
              <a:latin typeface="Times New Roman" pitchFamily="18" charset="0"/>
              <a:cs typeface="Times New Roman" pitchFamily="18" charset="0"/>
            </a:endParaRPr>
          </a:p>
          <a:p>
            <a:pPr algn="just">
              <a:buClr>
                <a:srgbClr val="FF0000"/>
              </a:buClr>
              <a:buFont typeface="Wingdings" pitchFamily="2" charset="2"/>
              <a:buChar char="Ø"/>
            </a:pPr>
            <a:r>
              <a:rPr lang="en-US" sz="2400" dirty="0" smtClean="0">
                <a:latin typeface="Times New Roman" pitchFamily="18" charset="0"/>
                <a:cs typeface="Times New Roman" pitchFamily="18" charset="0"/>
              </a:rPr>
              <a:t>Preservation of natural resources is mainly focused on resources  that have not been touched by humans.</a:t>
            </a:r>
          </a:p>
          <a:p>
            <a:pPr algn="just">
              <a:buClr>
                <a:srgbClr val="FF0000"/>
              </a:buClr>
              <a:buFont typeface="Wingdings" pitchFamily="2" charset="2"/>
              <a:buChar char="Ø"/>
            </a:pP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xmlns="" val="3287784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900" dirty="0">
                <a:solidFill>
                  <a:srgbClr val="666666"/>
                </a:solidFill>
                <a:latin typeface="Knockout 32 A"/>
              </a:rPr>
              <a:t>The effects of global climate change</a:t>
            </a:r>
            <a:br>
              <a:rPr lang="en-US" sz="2900" dirty="0">
                <a:solidFill>
                  <a:srgbClr val="666666"/>
                </a:solidFill>
                <a:latin typeface="Knockout 32 A"/>
              </a:rPr>
            </a:br>
            <a:endParaRPr lang="en-US" dirty="0"/>
          </a:p>
        </p:txBody>
      </p:sp>
      <p:sp>
        <p:nvSpPr>
          <p:cNvPr id="3" name="Content Placeholder 2"/>
          <p:cNvSpPr>
            <a:spLocks noGrp="1"/>
          </p:cNvSpPr>
          <p:nvPr>
            <p:ph sz="quarter" idx="13"/>
          </p:nvPr>
        </p:nvSpPr>
        <p:spPr>
          <a:xfrm>
            <a:off x="160020" y="914400"/>
            <a:ext cx="8595360" cy="5674548"/>
          </a:xfrm>
        </p:spPr>
        <p:txBody>
          <a:bodyPr>
            <a:normAutofit/>
          </a:bodyPr>
          <a:lstStyle/>
          <a:p>
            <a:r>
              <a:rPr lang="en-US" sz="2400" b="1" dirty="0">
                <a:solidFill>
                  <a:srgbClr val="102345"/>
                </a:solidFill>
                <a:latin typeface="Times New Roman" pitchFamily="18" charset="0"/>
                <a:cs typeface="Times New Roman" pitchFamily="18" charset="0"/>
              </a:rPr>
              <a:t>Imperiled </a:t>
            </a:r>
            <a:r>
              <a:rPr lang="en-US" sz="2400" b="1" dirty="0" smtClean="0">
                <a:solidFill>
                  <a:srgbClr val="102345"/>
                </a:solidFill>
                <a:latin typeface="Times New Roman" pitchFamily="18" charset="0"/>
                <a:cs typeface="Times New Roman" pitchFamily="18" charset="0"/>
              </a:rPr>
              <a:t>ecosystems</a:t>
            </a:r>
          </a:p>
          <a:p>
            <a:r>
              <a:rPr lang="en-US" sz="2000" dirty="0" smtClean="0">
                <a:solidFill>
                  <a:srgbClr val="666666"/>
                </a:solidFill>
                <a:latin typeface="Times New Roman" pitchFamily="18" charset="0"/>
                <a:cs typeface="Times New Roman" pitchFamily="18" charset="0"/>
              </a:rPr>
              <a:t>Climate </a:t>
            </a:r>
            <a:r>
              <a:rPr lang="en-US" sz="2000" dirty="0">
                <a:solidFill>
                  <a:srgbClr val="666666"/>
                </a:solidFill>
                <a:latin typeface="Times New Roman" pitchFamily="18" charset="0"/>
                <a:cs typeface="Times New Roman" pitchFamily="18" charset="0"/>
              </a:rPr>
              <a:t>change is increasing pressure on wildlife to adapt to changing habitats—and fast. Many species are seeking out cooler climates and higher altitudes, altering seasonal behaviors, and adjusting traditional migration patterns.</a:t>
            </a:r>
            <a:endParaRPr lang="en-US" sz="2000" dirty="0" smtClean="0">
              <a:solidFill>
                <a:srgbClr val="102345"/>
              </a:solidFill>
              <a:latin typeface="Times New Roman" pitchFamily="18" charset="0"/>
              <a:cs typeface="Times New Roman" pitchFamily="18" charset="0"/>
            </a:endParaRPr>
          </a:p>
          <a:p>
            <a:endParaRPr lang="en-US" sz="2000" dirty="0">
              <a:solidFill>
                <a:srgbClr val="102345"/>
              </a:solidFill>
              <a:latin typeface="Times New Roman" pitchFamily="18" charset="0"/>
              <a:cs typeface="Times New Roman" pitchFamily="18" charset="0"/>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2679893"/>
            <a:ext cx="7848600" cy="3233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533400" y="5885685"/>
            <a:ext cx="7848600" cy="400110"/>
          </a:xfrm>
          <a:prstGeom prst="rect">
            <a:avLst/>
          </a:prstGeom>
        </p:spPr>
        <p:txBody>
          <a:bodyPr wrap="square">
            <a:spAutoFit/>
          </a:bodyPr>
          <a:lstStyle/>
          <a:p>
            <a:r>
              <a:rPr lang="en-US" sz="2000" dirty="0">
                <a:solidFill>
                  <a:schemeClr val="accent4">
                    <a:lumMod val="50000"/>
                  </a:schemeClr>
                </a:solidFill>
                <a:latin typeface="Times New Roman" pitchFamily="18" charset="0"/>
                <a:cs typeface="Times New Roman" pitchFamily="18" charset="0"/>
              </a:rPr>
              <a:t>Two polar bears on a small ice floe</a:t>
            </a:r>
          </a:p>
        </p:txBody>
      </p:sp>
    </p:spTree>
    <p:extLst>
      <p:ext uri="{BB962C8B-B14F-4D97-AF65-F5344CB8AC3E}">
        <p14:creationId xmlns:p14="http://schemas.microsoft.com/office/powerpoint/2010/main" xmlns="" val="991491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Pollution</a:t>
            </a:r>
            <a:endParaRPr lang="en-US" dirty="0">
              <a:latin typeface="Times New Roman" pitchFamily="18" charset="0"/>
              <a:cs typeface="Times New Roman" pitchFamily="18" charset="0"/>
            </a:endParaRPr>
          </a:p>
        </p:txBody>
      </p:sp>
      <p:sp>
        <p:nvSpPr>
          <p:cNvPr id="3" name="Content Placeholder 2"/>
          <p:cNvSpPr>
            <a:spLocks noGrp="1"/>
          </p:cNvSpPr>
          <p:nvPr>
            <p:ph sz="quarter" idx="13"/>
          </p:nvPr>
        </p:nvSpPr>
        <p:spPr/>
        <p:txBody>
          <a:bodyPr/>
          <a:lstStyle/>
          <a:p>
            <a:r>
              <a:rPr lang="en-US" dirty="0">
                <a:solidFill>
                  <a:srgbClr val="333333"/>
                </a:solidFill>
                <a:latin typeface="Times New Roman" pitchFamily="18" charset="0"/>
                <a:cs typeface="Times New Roman" pitchFamily="18" charset="0"/>
              </a:rPr>
              <a:t>Pollution is the process of making land, water, air or other parts of the environment dirty </a:t>
            </a:r>
            <a:r>
              <a:rPr lang="en-US" dirty="0" smtClean="0">
                <a:solidFill>
                  <a:srgbClr val="333333"/>
                </a:solidFill>
                <a:latin typeface="Times New Roman" pitchFamily="18" charset="0"/>
                <a:cs typeface="Times New Roman" pitchFamily="18" charset="0"/>
              </a:rPr>
              <a:t>and </a:t>
            </a:r>
            <a:r>
              <a:rPr lang="en-US" dirty="0">
                <a:solidFill>
                  <a:srgbClr val="333333"/>
                </a:solidFill>
                <a:latin typeface="Times New Roman" pitchFamily="18" charset="0"/>
                <a:cs typeface="Times New Roman" pitchFamily="18" charset="0"/>
              </a:rPr>
              <a:t>not safe or suitable to use</a:t>
            </a:r>
            <a:r>
              <a:rPr lang="en-US" dirty="0" smtClean="0">
                <a:solidFill>
                  <a:srgbClr val="333333"/>
                </a:solidFill>
                <a:latin typeface="Times New Roman" pitchFamily="18" charset="0"/>
                <a:cs typeface="Times New Roman" pitchFamily="18" charset="0"/>
              </a:rPr>
              <a:t>.</a:t>
            </a:r>
          </a:p>
          <a:p>
            <a:endParaRPr lang="en-US" dirty="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 y="2209800"/>
            <a:ext cx="807720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90280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33333"/>
                </a:solidFill>
                <a:latin typeface="Times New Roman" pitchFamily="18" charset="0"/>
                <a:cs typeface="Times New Roman" pitchFamily="18" charset="0"/>
              </a:rPr>
              <a:t> </a:t>
            </a:r>
            <a:r>
              <a:rPr lang="en-US" dirty="0" smtClean="0">
                <a:solidFill>
                  <a:srgbClr val="333333"/>
                </a:solidFill>
                <a:latin typeface="Times New Roman" pitchFamily="18" charset="0"/>
                <a:cs typeface="Times New Roman" pitchFamily="18" charset="0"/>
              </a:rPr>
              <a:t>Types </a:t>
            </a:r>
            <a:r>
              <a:rPr lang="en-US" dirty="0">
                <a:solidFill>
                  <a:srgbClr val="333333"/>
                </a:solidFill>
                <a:latin typeface="Times New Roman" pitchFamily="18" charset="0"/>
                <a:cs typeface="Times New Roman" pitchFamily="18" charset="0"/>
              </a:rPr>
              <a:t>of pollution</a:t>
            </a:r>
            <a:endParaRPr lang="en-US" dirty="0">
              <a:latin typeface="Times New Roman" pitchFamily="18" charset="0"/>
              <a:cs typeface="Times New Roman" pitchFamily="18" charset="0"/>
            </a:endParaRPr>
          </a:p>
        </p:txBody>
      </p:sp>
      <p:sp>
        <p:nvSpPr>
          <p:cNvPr id="3" name="Content Placeholder 2"/>
          <p:cNvSpPr>
            <a:spLocks noGrp="1"/>
          </p:cNvSpPr>
          <p:nvPr>
            <p:ph sz="quarter" idx="13"/>
          </p:nvPr>
        </p:nvSpPr>
        <p:spPr/>
        <p:txBody>
          <a:bodyPr>
            <a:normAutofit/>
          </a:bodyPr>
          <a:lstStyle/>
          <a:p>
            <a:pPr algn="just">
              <a:buClr>
                <a:srgbClr val="FF0000"/>
              </a:buClr>
              <a:buFont typeface="Wingdings" pitchFamily="2" charset="2"/>
              <a:buChar char="Ø"/>
            </a:pPr>
            <a:endParaRPr lang="en-US" sz="2800" dirty="0" smtClean="0">
              <a:latin typeface="Times New Roman" pitchFamily="18" charset="0"/>
              <a:cs typeface="Times New Roman" pitchFamily="18" charset="0"/>
            </a:endParaRPr>
          </a:p>
          <a:p>
            <a:pPr algn="just">
              <a:buClr>
                <a:srgbClr val="FF0000"/>
              </a:buClr>
              <a:buFont typeface="Wingdings" pitchFamily="2" charset="2"/>
              <a:buChar char="Ø"/>
            </a:pPr>
            <a:endParaRPr lang="en-US" sz="2800" dirty="0">
              <a:latin typeface="Times New Roman" pitchFamily="18" charset="0"/>
              <a:cs typeface="Times New Roman" pitchFamily="18" charset="0"/>
            </a:endParaRPr>
          </a:p>
          <a:p>
            <a:pPr algn="just">
              <a:buClr>
                <a:srgbClr val="FF0000"/>
              </a:buClr>
              <a:buFont typeface="Wingdings" pitchFamily="2" charset="2"/>
              <a:buChar char="Ø"/>
            </a:pPr>
            <a:r>
              <a:rPr lang="en-US" sz="2800" dirty="0" smtClean="0">
                <a:latin typeface="Times New Roman" pitchFamily="18" charset="0"/>
                <a:cs typeface="Times New Roman" pitchFamily="18" charset="0"/>
              </a:rPr>
              <a:t>Land pollution</a:t>
            </a:r>
          </a:p>
          <a:p>
            <a:pPr algn="just">
              <a:buClr>
                <a:srgbClr val="FF0000"/>
              </a:buClr>
              <a:buFont typeface="Wingdings" pitchFamily="2" charset="2"/>
              <a:buChar char="Ø"/>
            </a:pPr>
            <a:r>
              <a:rPr lang="en-US" sz="2800" dirty="0" smtClean="0">
                <a:latin typeface="Times New Roman" pitchFamily="18" charset="0"/>
                <a:cs typeface="Times New Roman" pitchFamily="18" charset="0"/>
              </a:rPr>
              <a:t>Water pollution</a:t>
            </a:r>
          </a:p>
          <a:p>
            <a:pPr algn="just">
              <a:buClr>
                <a:srgbClr val="FF0000"/>
              </a:buClr>
              <a:buFont typeface="Wingdings" pitchFamily="2" charset="2"/>
              <a:buChar char="Ø"/>
            </a:pPr>
            <a:r>
              <a:rPr lang="en-US" sz="2800" dirty="0" smtClean="0">
                <a:latin typeface="Times New Roman" pitchFamily="18" charset="0"/>
                <a:cs typeface="Times New Roman" pitchFamily="18" charset="0"/>
              </a:rPr>
              <a:t>Air pollution</a:t>
            </a:r>
          </a:p>
          <a:p>
            <a:pPr algn="just">
              <a:buClr>
                <a:srgbClr val="FF0000"/>
              </a:buClr>
              <a:buFont typeface="Wingdings" pitchFamily="2" charset="2"/>
              <a:buChar char="Ø"/>
            </a:pPr>
            <a:r>
              <a:rPr lang="en-US" sz="2800" dirty="0" smtClean="0">
                <a:latin typeface="Times New Roman" pitchFamily="18" charset="0"/>
                <a:cs typeface="Times New Roman" pitchFamily="18" charset="0"/>
              </a:rPr>
              <a:t>Noise pollution </a:t>
            </a:r>
          </a:p>
          <a:p>
            <a:pPr algn="just">
              <a:buClr>
                <a:srgbClr val="FF0000"/>
              </a:buClr>
              <a:buFont typeface="Wingdings" pitchFamily="2" charset="2"/>
              <a:buChar char="Ø"/>
            </a:pPr>
            <a:r>
              <a:rPr lang="en-US" sz="2800" dirty="0" smtClean="0">
                <a:latin typeface="Times New Roman" pitchFamily="18" charset="0"/>
                <a:cs typeface="Times New Roman" pitchFamily="18" charset="0"/>
              </a:rPr>
              <a:t>Light pollution</a:t>
            </a:r>
          </a:p>
          <a:p>
            <a:pPr algn="just">
              <a:buClr>
                <a:srgbClr val="FF0000"/>
              </a:buClr>
              <a:buFont typeface="Wingdings" pitchFamily="2" charset="2"/>
              <a:buChar char="Ø"/>
            </a:pP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xmlns="" val="3814083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33333"/>
                </a:solidFill>
                <a:latin typeface="Times New Roman" pitchFamily="18" charset="0"/>
                <a:cs typeface="Times New Roman" pitchFamily="18" charset="0"/>
              </a:rPr>
              <a:t> Types of pollution</a:t>
            </a:r>
            <a:endParaRPr lang="en-US" dirty="0"/>
          </a:p>
        </p:txBody>
      </p:sp>
      <p:sp>
        <p:nvSpPr>
          <p:cNvPr id="3" name="Content Placeholder 2"/>
          <p:cNvSpPr>
            <a:spLocks noGrp="1"/>
          </p:cNvSpPr>
          <p:nvPr>
            <p:ph sz="quarter" idx="13"/>
          </p:nvPr>
        </p:nvSpPr>
        <p:spPr/>
        <p:txBody>
          <a:bodyPr/>
          <a:lstStyle/>
          <a:p>
            <a:pPr algn="just" fontAlgn="base"/>
            <a:r>
              <a:rPr lang="en-US" sz="2400" b="1" dirty="0">
                <a:solidFill>
                  <a:srgbClr val="333333"/>
                </a:solidFill>
                <a:latin typeface="Times New Roman" pitchFamily="18" charset="0"/>
                <a:cs typeface="Times New Roman" pitchFamily="18" charset="0"/>
              </a:rPr>
              <a:t>Land pollution</a:t>
            </a:r>
          </a:p>
          <a:p>
            <a:pPr algn="just" fontAlgn="base"/>
            <a:r>
              <a:rPr lang="en-US" dirty="0">
                <a:solidFill>
                  <a:srgbClr val="333333"/>
                </a:solidFill>
                <a:latin typeface="Times New Roman" pitchFamily="18" charset="0"/>
                <a:cs typeface="Times New Roman" pitchFamily="18" charset="0"/>
              </a:rPr>
              <a:t>Land can become polluted by household garbage and by industrial waste.</a:t>
            </a:r>
          </a:p>
          <a:p>
            <a:pPr algn="just"/>
            <a:r>
              <a:rPr lang="en-US" dirty="0">
                <a:solidFill>
                  <a:srgbClr val="333333"/>
                </a:solidFill>
                <a:latin typeface="Times New Roman" pitchFamily="18" charset="0"/>
                <a:cs typeface="Times New Roman" pitchFamily="18" charset="0"/>
              </a:rPr>
              <a:t>Organic material was the largest component of the garbage generated, the EPA said</a:t>
            </a:r>
            <a:r>
              <a:rPr lang="en-US" dirty="0" smtClean="0">
                <a:solidFill>
                  <a:srgbClr val="333333"/>
                </a:solidFill>
                <a:latin typeface="Times New Roman" pitchFamily="18" charset="0"/>
                <a:cs typeface="Times New Roman" pitchFamily="18" charset="0"/>
              </a:rPr>
              <a:t>.</a:t>
            </a:r>
          </a:p>
          <a:p>
            <a:pPr algn="just"/>
            <a:r>
              <a:rPr lang="en-US" dirty="0">
                <a:solidFill>
                  <a:srgbClr val="333333"/>
                </a:solidFill>
                <a:latin typeface="Times New Roman" pitchFamily="18" charset="0"/>
                <a:cs typeface="Times New Roman" pitchFamily="18" charset="0"/>
              </a:rPr>
              <a:t>Commercial or industrial waste is a significant portion of solid waste</a:t>
            </a:r>
            <a:r>
              <a:rPr lang="en-US" dirty="0" smtClean="0">
                <a:solidFill>
                  <a:srgbClr val="333333"/>
                </a:solidFill>
                <a:latin typeface="Times New Roman" pitchFamily="18" charset="0"/>
                <a:cs typeface="Times New Roman" pitchFamily="18" charset="0"/>
              </a:rPr>
              <a:t>.</a:t>
            </a:r>
          </a:p>
          <a:p>
            <a:pPr fontAlgn="base"/>
            <a:r>
              <a:rPr lang="en-US" b="1" dirty="0">
                <a:solidFill>
                  <a:srgbClr val="333333"/>
                </a:solidFill>
                <a:latin typeface="Times New Roman" pitchFamily="18" charset="0"/>
                <a:cs typeface="Times New Roman" pitchFamily="18" charset="0"/>
              </a:rPr>
              <a:t>Water pollution</a:t>
            </a:r>
          </a:p>
          <a:p>
            <a:pPr algn="just"/>
            <a:r>
              <a:rPr lang="en-US" dirty="0">
                <a:solidFill>
                  <a:srgbClr val="333333"/>
                </a:solidFill>
                <a:latin typeface="Times New Roman" pitchFamily="18" charset="0"/>
                <a:cs typeface="Times New Roman" pitchFamily="18" charset="0"/>
              </a:rPr>
              <a:t>Water pollution happens when chemicals or dangerous foreign substances are introduced to water, including chemicals, sewage, pesticides and fertilizers from agricultural runoff, or metals like lead or mercury</a:t>
            </a:r>
            <a:r>
              <a:rPr lang="en-US" dirty="0" smtClean="0">
                <a:solidFill>
                  <a:srgbClr val="333333"/>
                </a:solidFill>
                <a:latin typeface="Times New Roman" pitchFamily="18" charset="0"/>
                <a:cs typeface="Times New Roman" pitchFamily="18" charset="0"/>
              </a:rPr>
              <a:t>.</a:t>
            </a:r>
          </a:p>
          <a:p>
            <a:pPr algn="just"/>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xmlns="" val="2854322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33333"/>
                </a:solidFill>
                <a:latin typeface="Times New Roman" pitchFamily="18" charset="0"/>
                <a:cs typeface="Times New Roman" pitchFamily="18" charset="0"/>
              </a:rPr>
              <a:t> Types of pollution</a:t>
            </a:r>
            <a:endParaRPr lang="en-US" dirty="0"/>
          </a:p>
        </p:txBody>
      </p:sp>
      <p:sp>
        <p:nvSpPr>
          <p:cNvPr id="3" name="Content Placeholder 2"/>
          <p:cNvSpPr>
            <a:spLocks noGrp="1"/>
          </p:cNvSpPr>
          <p:nvPr>
            <p:ph sz="quarter" idx="13"/>
          </p:nvPr>
        </p:nvSpPr>
        <p:spPr/>
        <p:txBody>
          <a:bodyPr>
            <a:normAutofit/>
          </a:bodyPr>
          <a:lstStyle/>
          <a:p>
            <a:pPr fontAlgn="base"/>
            <a:r>
              <a:rPr lang="en-US" b="1" dirty="0">
                <a:solidFill>
                  <a:srgbClr val="333333"/>
                </a:solidFill>
                <a:latin typeface="Times New Roman" pitchFamily="18" charset="0"/>
                <a:cs typeface="Times New Roman" pitchFamily="18" charset="0"/>
              </a:rPr>
              <a:t>Air pollution</a:t>
            </a:r>
          </a:p>
          <a:p>
            <a:r>
              <a:rPr lang="en-US" dirty="0" smtClean="0">
                <a:solidFill>
                  <a:srgbClr val="333333"/>
                </a:solidFill>
                <a:latin typeface="Times New Roman" pitchFamily="18" charset="0"/>
                <a:cs typeface="Times New Roman" pitchFamily="18" charset="0"/>
              </a:rPr>
              <a:t>Air </a:t>
            </a:r>
            <a:r>
              <a:rPr lang="en-US" dirty="0">
                <a:solidFill>
                  <a:srgbClr val="333333"/>
                </a:solidFill>
                <a:latin typeface="Times New Roman" pitchFamily="18" charset="0"/>
                <a:cs typeface="Times New Roman" pitchFamily="18" charset="0"/>
              </a:rPr>
              <a:t>pollution occurs when things that aren't normally there are added to the air. A common type of air pollution happens when people release particles into the air from burning fuels</a:t>
            </a:r>
            <a:r>
              <a:rPr lang="en-US" dirty="0" smtClean="0">
                <a:solidFill>
                  <a:srgbClr val="333333"/>
                </a:solidFill>
                <a:latin typeface="Times New Roman" pitchFamily="18" charset="0"/>
                <a:cs typeface="Times New Roman" pitchFamily="18" charset="0"/>
              </a:rPr>
              <a:t>.</a:t>
            </a:r>
          </a:p>
          <a:p>
            <a:pPr fontAlgn="base"/>
            <a:r>
              <a:rPr lang="en-US" b="1" dirty="0">
                <a:solidFill>
                  <a:srgbClr val="333333"/>
                </a:solidFill>
                <a:latin typeface="Times New Roman" pitchFamily="18" charset="0"/>
                <a:cs typeface="Times New Roman" pitchFamily="18" charset="0"/>
              </a:rPr>
              <a:t>Noise pollution</a:t>
            </a:r>
          </a:p>
          <a:p>
            <a:pPr fontAlgn="base"/>
            <a:r>
              <a:rPr lang="en-US" dirty="0">
                <a:solidFill>
                  <a:srgbClr val="333333"/>
                </a:solidFill>
                <a:latin typeface="Times New Roman" pitchFamily="18" charset="0"/>
                <a:cs typeface="Times New Roman" pitchFamily="18" charset="0"/>
              </a:rPr>
              <a:t>Even though humans can't see or smell noise pollution, it still affects the environment. Noise pollution happens when the sound coming from planes, industry or other sources reaches harmful levels.</a:t>
            </a:r>
          </a:p>
          <a:p>
            <a:pPr fontAlgn="base"/>
            <a:r>
              <a:rPr lang="en-US" b="1" dirty="0">
                <a:solidFill>
                  <a:srgbClr val="333333"/>
                </a:solidFill>
                <a:latin typeface="Times New Roman" pitchFamily="18" charset="0"/>
                <a:cs typeface="Times New Roman" pitchFamily="18" charset="0"/>
              </a:rPr>
              <a:t>Light pollution</a:t>
            </a:r>
          </a:p>
          <a:p>
            <a:r>
              <a:rPr lang="en-US" dirty="0">
                <a:solidFill>
                  <a:srgbClr val="4D5156"/>
                </a:solidFill>
                <a:latin typeface="Times New Roman" pitchFamily="18" charset="0"/>
                <a:cs typeface="Times New Roman" pitchFamily="18" charset="0"/>
              </a:rPr>
              <a:t>Light pollution is the presence of anthropogenic and artificial light in the night environment. It is exacerbated by excessive, misdirected or obtrusive use of light, but even carefully used light fundamentally alters natural conditions.</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xmlns="" val="1090991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33333"/>
                </a:solidFill>
                <a:latin typeface="Times New Roman" pitchFamily="18" charset="0"/>
                <a:cs typeface="Times New Roman" pitchFamily="18" charset="0"/>
              </a:rPr>
              <a:t> Types of pollution</a:t>
            </a:r>
            <a:endParaRPr lang="en-US" dirty="0"/>
          </a:p>
        </p:txBody>
      </p:sp>
      <p:pic>
        <p:nvPicPr>
          <p:cNvPr id="13315" name="Picture 3"/>
          <p:cNvPicPr>
            <a:picLocks noGrp="1" noChangeAspect="1" noChangeArrowheads="1"/>
          </p:cNvPicPr>
          <p:nvPr>
            <p:ph sz="quarter" idx="13"/>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641765"/>
            <a:ext cx="3124200"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727248" y="1600200"/>
            <a:ext cx="2314142" cy="22790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3400" y="4038600"/>
            <a:ext cx="3124200"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671455" y="3810000"/>
            <a:ext cx="5369935"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671455" y="1676400"/>
            <a:ext cx="3055793"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61666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itchFamily="18" charset="0"/>
                <a:cs typeface="Times New Roman" pitchFamily="18" charset="0"/>
              </a:rPr>
              <a:t>Logging</a:t>
            </a:r>
            <a:endParaRPr lang="en-US" b="1" dirty="0">
              <a:latin typeface="Times New Roman" pitchFamily="18" charset="0"/>
              <a:cs typeface="Times New Roman" pitchFamily="18" charset="0"/>
            </a:endParaRPr>
          </a:p>
        </p:txBody>
      </p:sp>
      <p:sp>
        <p:nvSpPr>
          <p:cNvPr id="3" name="Content Placeholder 2"/>
          <p:cNvSpPr>
            <a:spLocks noGrp="1"/>
          </p:cNvSpPr>
          <p:nvPr>
            <p:ph sz="quarter" idx="13"/>
          </p:nvPr>
        </p:nvSpPr>
        <p:spPr/>
        <p:txBody>
          <a:bodyPr/>
          <a:lstStyle/>
          <a:p>
            <a:r>
              <a:rPr lang="en-US" b="1" dirty="0" smtClean="0">
                <a:solidFill>
                  <a:srgbClr val="4A4A4A"/>
                </a:solidFill>
                <a:latin typeface="-apple-system"/>
              </a:rPr>
              <a:t>Logging</a:t>
            </a:r>
            <a:r>
              <a:rPr lang="en-US" dirty="0" smtClean="0">
                <a:solidFill>
                  <a:srgbClr val="4A4A4A"/>
                </a:solidFill>
                <a:latin typeface="-apple-system"/>
              </a:rPr>
              <a:t> involves </a:t>
            </a:r>
            <a:r>
              <a:rPr lang="en-US" dirty="0">
                <a:solidFill>
                  <a:srgbClr val="4A4A4A"/>
                </a:solidFill>
                <a:latin typeface="-apple-system"/>
              </a:rPr>
              <a:t>cutting trees for sale as timber or pulp</a:t>
            </a:r>
            <a:r>
              <a:rPr lang="en-US" dirty="0" smtClean="0">
                <a:solidFill>
                  <a:srgbClr val="4A4A4A"/>
                </a:solidFill>
                <a:latin typeface="-apple-system"/>
              </a:rPr>
              <a:t>.</a:t>
            </a:r>
            <a:r>
              <a:rPr lang="en-US" dirty="0">
                <a:solidFill>
                  <a:srgbClr val="4A4A4A"/>
                </a:solidFill>
                <a:latin typeface="-apple-system"/>
              </a:rPr>
              <a:t>  The timber is used to build homes, furniture, </a:t>
            </a:r>
            <a:r>
              <a:rPr lang="en-US" dirty="0" err="1">
                <a:solidFill>
                  <a:srgbClr val="4A4A4A"/>
                </a:solidFill>
                <a:latin typeface="-apple-system"/>
              </a:rPr>
              <a:t>etc</a:t>
            </a:r>
            <a:r>
              <a:rPr lang="en-US" dirty="0">
                <a:solidFill>
                  <a:srgbClr val="4A4A4A"/>
                </a:solidFill>
                <a:latin typeface="-apple-system"/>
              </a:rPr>
              <a:t> and the pulp is used to make paper and paper products</a:t>
            </a:r>
            <a:r>
              <a:rPr lang="en-US" dirty="0" smtClean="0">
                <a:solidFill>
                  <a:srgbClr val="4A4A4A"/>
                </a:solidFill>
                <a:latin typeface="-apple-system"/>
              </a:rPr>
              <a:t>.</a:t>
            </a:r>
          </a:p>
          <a:p>
            <a:r>
              <a:rPr lang="en-US" dirty="0" smtClean="0">
                <a:solidFill>
                  <a:srgbClr val="4A4A4A"/>
                </a:solidFill>
                <a:latin typeface="-apple-system"/>
              </a:rPr>
              <a:t>Logging </a:t>
            </a:r>
            <a:r>
              <a:rPr lang="en-US" dirty="0">
                <a:solidFill>
                  <a:srgbClr val="4A4A4A"/>
                </a:solidFill>
                <a:latin typeface="-apple-system"/>
              </a:rPr>
              <a:t>is generally categorized into two categories:  </a:t>
            </a:r>
            <a:endParaRPr lang="en-US" dirty="0" smtClean="0">
              <a:solidFill>
                <a:srgbClr val="4A4A4A"/>
              </a:solidFill>
              <a:latin typeface="-apple-system"/>
            </a:endParaRPr>
          </a:p>
          <a:p>
            <a:r>
              <a:rPr lang="en-US" b="1" dirty="0">
                <a:solidFill>
                  <a:srgbClr val="4A4A4A"/>
                </a:solidFill>
                <a:latin typeface="-apple-system"/>
              </a:rPr>
              <a:t>S</a:t>
            </a:r>
            <a:r>
              <a:rPr lang="en-US" b="1" dirty="0" smtClean="0">
                <a:solidFill>
                  <a:srgbClr val="4A4A4A"/>
                </a:solidFill>
                <a:latin typeface="-apple-system"/>
              </a:rPr>
              <a:t>elective logging</a:t>
            </a:r>
          </a:p>
          <a:p>
            <a:r>
              <a:rPr lang="en-US" dirty="0">
                <a:solidFill>
                  <a:srgbClr val="4A4A4A"/>
                </a:solidFill>
                <a:latin typeface="-apple-system"/>
              </a:rPr>
              <a:t>is selective because loggers choose only wood that is highly </a:t>
            </a:r>
            <a:r>
              <a:rPr lang="en-US" dirty="0" smtClean="0">
                <a:solidFill>
                  <a:srgbClr val="4A4A4A"/>
                </a:solidFill>
                <a:latin typeface="-apple-system"/>
              </a:rPr>
              <a:t>valued.</a:t>
            </a:r>
          </a:p>
          <a:p>
            <a:r>
              <a:rPr lang="en-US" b="1" dirty="0">
                <a:solidFill>
                  <a:srgbClr val="4A4A4A"/>
                </a:solidFill>
                <a:latin typeface="-apple-system"/>
              </a:rPr>
              <a:t>C</a:t>
            </a:r>
            <a:r>
              <a:rPr lang="en-US" b="1" dirty="0" smtClean="0">
                <a:solidFill>
                  <a:srgbClr val="4A4A4A"/>
                </a:solidFill>
                <a:latin typeface="-apple-system"/>
              </a:rPr>
              <a:t>lear-cutting</a:t>
            </a:r>
            <a:r>
              <a:rPr lang="en-US" dirty="0" smtClean="0">
                <a:solidFill>
                  <a:srgbClr val="4A4A4A"/>
                </a:solidFill>
                <a:latin typeface="-apple-system"/>
              </a:rPr>
              <a:t>.</a:t>
            </a:r>
          </a:p>
          <a:p>
            <a:r>
              <a:rPr lang="en-US" dirty="0" smtClean="0">
                <a:solidFill>
                  <a:srgbClr val="4A4A4A"/>
                </a:solidFill>
                <a:latin typeface="-apple-system"/>
              </a:rPr>
              <a:t>Clear cutting</a:t>
            </a:r>
            <a:r>
              <a:rPr lang="en-US" dirty="0">
                <a:solidFill>
                  <a:srgbClr val="4A4A4A"/>
                </a:solidFill>
                <a:latin typeface="-apple-system"/>
              </a:rPr>
              <a:t> is not selective.  Loggers are interested in all types of wood and therefore cut all of the trees down, thus clearing the forest, hence the name- clear-cutting.</a:t>
            </a:r>
            <a:endParaRPr lang="en-US" dirty="0"/>
          </a:p>
        </p:txBody>
      </p:sp>
    </p:spTree>
    <p:extLst>
      <p:ext uri="{BB962C8B-B14F-4D97-AF65-F5344CB8AC3E}">
        <p14:creationId xmlns:p14="http://schemas.microsoft.com/office/powerpoint/2010/main" xmlns="" val="1525252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latin typeface="Times New Roman" pitchFamily="18" charset="0"/>
                <a:cs typeface="Times New Roman" pitchFamily="18" charset="0"/>
              </a:rPr>
              <a:t>Logging</a:t>
            </a:r>
            <a:endParaRPr lang="en-US" dirty="0"/>
          </a:p>
        </p:txBody>
      </p:sp>
      <p:pic>
        <p:nvPicPr>
          <p:cNvPr id="14338" name="Picture 2"/>
          <p:cNvPicPr>
            <a:picLocks noGrp="1" noChangeAspect="1" noChangeArrowheads="1"/>
          </p:cNvPicPr>
          <p:nvPr>
            <p:ph sz="quarter" idx="13"/>
          </p:nvPr>
        </p:nvPicPr>
        <p:blipFill>
          <a:blip r:embed="rId2">
            <a:extLst>
              <a:ext uri="{28A0092B-C50C-407E-A947-70E740481C1C}">
                <a14:useLocalDpi xmlns:a14="http://schemas.microsoft.com/office/drawing/2010/main" xmlns="" val="0"/>
              </a:ext>
            </a:extLst>
          </a:blip>
          <a:srcRect/>
          <a:stretch>
            <a:fillRect/>
          </a:stretch>
        </p:blipFill>
        <p:spPr bwMode="auto">
          <a:xfrm>
            <a:off x="228601" y="1676400"/>
            <a:ext cx="8046244" cy="455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304800" y="6248400"/>
            <a:ext cx="4281055" cy="369332"/>
          </a:xfrm>
          <a:prstGeom prst="rect">
            <a:avLst/>
          </a:prstGeom>
        </p:spPr>
        <p:txBody>
          <a:bodyPr wrap="square">
            <a:spAutoFit/>
          </a:bodyPr>
          <a:lstStyle/>
          <a:p>
            <a:r>
              <a:rPr lang="en-US" dirty="0">
                <a:solidFill>
                  <a:srgbClr val="4F4F4F"/>
                </a:solidFill>
                <a:latin typeface="-apple-system"/>
              </a:rPr>
              <a:t>Logging in Malaysia.</a:t>
            </a:r>
            <a:endParaRPr lang="en-US" dirty="0"/>
          </a:p>
        </p:txBody>
      </p:sp>
    </p:spTree>
    <p:extLst>
      <p:ext uri="{BB962C8B-B14F-4D97-AF65-F5344CB8AC3E}">
        <p14:creationId xmlns:p14="http://schemas.microsoft.com/office/powerpoint/2010/main" xmlns="" val="2811617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latin typeface="Times New Roman" pitchFamily="18" charset="0"/>
                <a:cs typeface="Times New Roman" pitchFamily="18" charset="0"/>
              </a:rPr>
              <a:t>Logging</a:t>
            </a:r>
            <a:endParaRPr lang="en-US" dirty="0"/>
          </a:p>
        </p:txBody>
      </p:sp>
      <p:pic>
        <p:nvPicPr>
          <p:cNvPr id="15362" name="Picture 2"/>
          <p:cNvPicPr>
            <a:picLocks noGrp="1" noChangeAspect="1" noChangeArrowheads="1"/>
          </p:cNvPicPr>
          <p:nvPr>
            <p:ph sz="quarter" idx="13"/>
          </p:nvPr>
        </p:nvPicPr>
        <p:blipFill>
          <a:blip r:embed="rId2">
            <a:extLst>
              <a:ext uri="{28A0092B-C50C-407E-A947-70E740481C1C}">
                <a14:useLocalDpi xmlns:a14="http://schemas.microsoft.com/office/drawing/2010/main" xmlns="" val="0"/>
              </a:ext>
            </a:extLst>
          </a:blip>
          <a:srcRect/>
          <a:stretch>
            <a:fillRect/>
          </a:stretch>
        </p:blipFill>
        <p:spPr bwMode="auto">
          <a:xfrm>
            <a:off x="457201" y="1298575"/>
            <a:ext cx="7817644" cy="4937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914400" y="6266811"/>
            <a:ext cx="6705600" cy="369332"/>
          </a:xfrm>
          <a:prstGeom prst="rect">
            <a:avLst/>
          </a:prstGeom>
        </p:spPr>
        <p:txBody>
          <a:bodyPr wrap="square">
            <a:spAutoFit/>
          </a:bodyPr>
          <a:lstStyle/>
          <a:p>
            <a:r>
              <a:rPr lang="en-US" dirty="0">
                <a:solidFill>
                  <a:srgbClr val="4F4F4F"/>
                </a:solidFill>
                <a:latin typeface="-apple-system"/>
              </a:rPr>
              <a:t>Rainforest logging in Indonesia. </a:t>
            </a:r>
            <a:endParaRPr lang="en-US" dirty="0"/>
          </a:p>
        </p:txBody>
      </p:sp>
    </p:spTree>
    <p:extLst>
      <p:ext uri="{BB962C8B-B14F-4D97-AF65-F5344CB8AC3E}">
        <p14:creationId xmlns:p14="http://schemas.microsoft.com/office/powerpoint/2010/main" xmlns="" val="1911606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spc="30" dirty="0">
                <a:solidFill>
                  <a:srgbClr val="1A1A1A"/>
                </a:solidFill>
                <a:latin typeface="Times New Roman" pitchFamily="18" charset="0"/>
                <a:ea typeface="+mn-ea"/>
                <a:cs typeface="Times New Roman" pitchFamily="18" charset="0"/>
              </a:rPr>
              <a:t>Poaching</a:t>
            </a:r>
            <a:endParaRPr lang="en-US" sz="3200" dirty="0">
              <a:latin typeface="Times New Roman" pitchFamily="18" charset="0"/>
              <a:cs typeface="Times New Roman" pitchFamily="18" charset="0"/>
            </a:endParaRPr>
          </a:p>
        </p:txBody>
      </p:sp>
      <p:sp>
        <p:nvSpPr>
          <p:cNvPr id="3" name="Content Placeholder 2"/>
          <p:cNvSpPr>
            <a:spLocks noGrp="1"/>
          </p:cNvSpPr>
          <p:nvPr>
            <p:ph sz="quarter" idx="13"/>
          </p:nvPr>
        </p:nvSpPr>
        <p:spPr/>
        <p:txBody>
          <a:bodyPr/>
          <a:lstStyle/>
          <a:p>
            <a:pPr algn="just"/>
            <a:r>
              <a:rPr lang="en-US" b="1" dirty="0">
                <a:solidFill>
                  <a:srgbClr val="1A1A1A"/>
                </a:solidFill>
                <a:latin typeface="Times New Roman" pitchFamily="18" charset="0"/>
                <a:cs typeface="Times New Roman" pitchFamily="18" charset="0"/>
              </a:rPr>
              <a:t>Poaching</a:t>
            </a:r>
            <a:r>
              <a:rPr lang="en-US" dirty="0">
                <a:solidFill>
                  <a:srgbClr val="1A1A1A"/>
                </a:solidFill>
                <a:latin typeface="Times New Roman" pitchFamily="18" charset="0"/>
                <a:cs typeface="Times New Roman" pitchFamily="18" charset="0"/>
              </a:rPr>
              <a:t>, in </a:t>
            </a:r>
            <a:r>
              <a:rPr lang="en-US" dirty="0" smtClean="0">
                <a:solidFill>
                  <a:srgbClr val="14599D"/>
                </a:solidFill>
                <a:latin typeface="Times New Roman" pitchFamily="18" charset="0"/>
                <a:cs typeface="Times New Roman" pitchFamily="18" charset="0"/>
              </a:rPr>
              <a:t>law</a:t>
            </a:r>
            <a:r>
              <a:rPr lang="en-US" dirty="0" smtClean="0">
                <a:solidFill>
                  <a:srgbClr val="1A1A1A"/>
                </a:solidFill>
                <a:latin typeface="Times New Roman" pitchFamily="18" charset="0"/>
                <a:cs typeface="Times New Roman" pitchFamily="18" charset="0"/>
              </a:rPr>
              <a:t>, </a:t>
            </a:r>
            <a:r>
              <a:rPr lang="en-US" dirty="0">
                <a:solidFill>
                  <a:srgbClr val="1A1A1A"/>
                </a:solidFill>
                <a:latin typeface="Times New Roman" pitchFamily="18" charset="0"/>
                <a:cs typeface="Times New Roman" pitchFamily="18" charset="0"/>
              </a:rPr>
              <a:t>the illegal </a:t>
            </a:r>
            <a:r>
              <a:rPr lang="en-US" dirty="0" smtClean="0">
                <a:solidFill>
                  <a:srgbClr val="14599D"/>
                </a:solidFill>
                <a:latin typeface="Times New Roman" pitchFamily="18" charset="0"/>
                <a:cs typeface="Times New Roman" pitchFamily="18" charset="0"/>
              </a:rPr>
              <a:t>shooting</a:t>
            </a:r>
            <a:r>
              <a:rPr lang="en-US" dirty="0" smtClean="0">
                <a:solidFill>
                  <a:srgbClr val="1A1A1A"/>
                </a:solidFill>
                <a:latin typeface="Times New Roman" pitchFamily="18" charset="0"/>
                <a:cs typeface="Times New Roman" pitchFamily="18" charset="0"/>
              </a:rPr>
              <a:t>, </a:t>
            </a:r>
            <a:r>
              <a:rPr lang="en-US" dirty="0">
                <a:solidFill>
                  <a:srgbClr val="1A1A1A"/>
                </a:solidFill>
                <a:latin typeface="Times New Roman" pitchFamily="18" charset="0"/>
                <a:cs typeface="Times New Roman" pitchFamily="18" charset="0"/>
              </a:rPr>
              <a:t>trapping, or taking of game, </a:t>
            </a:r>
            <a:r>
              <a:rPr lang="en-US" dirty="0" smtClean="0">
                <a:solidFill>
                  <a:srgbClr val="1A1A1A"/>
                </a:solidFill>
                <a:latin typeface="Times New Roman" pitchFamily="18" charset="0"/>
                <a:cs typeface="Times New Roman" pitchFamily="18" charset="0"/>
              </a:rPr>
              <a:t>fish, </a:t>
            </a:r>
            <a:r>
              <a:rPr lang="en-US" dirty="0">
                <a:solidFill>
                  <a:srgbClr val="1A1A1A"/>
                </a:solidFill>
                <a:latin typeface="Times New Roman" pitchFamily="18" charset="0"/>
                <a:cs typeface="Times New Roman" pitchFamily="18" charset="0"/>
              </a:rPr>
              <a:t>or </a:t>
            </a:r>
            <a:r>
              <a:rPr lang="en-US" dirty="0" smtClean="0">
                <a:solidFill>
                  <a:srgbClr val="1A1A1A"/>
                </a:solidFill>
                <a:latin typeface="Times New Roman" pitchFamily="18" charset="0"/>
                <a:cs typeface="Times New Roman" pitchFamily="18" charset="0"/>
              </a:rPr>
              <a:t>plants</a:t>
            </a:r>
            <a:r>
              <a:rPr lang="en-US" dirty="0">
                <a:solidFill>
                  <a:srgbClr val="1A1A1A"/>
                </a:solidFill>
                <a:latin typeface="Times New Roman" pitchFamily="18" charset="0"/>
                <a:cs typeface="Times New Roman" pitchFamily="18" charset="0"/>
              </a:rPr>
              <a:t> from </a:t>
            </a:r>
            <a:r>
              <a:rPr lang="en-US" dirty="0" smtClean="0">
                <a:solidFill>
                  <a:srgbClr val="1A1A1A"/>
                </a:solidFill>
                <a:latin typeface="Times New Roman" pitchFamily="18" charset="0"/>
                <a:cs typeface="Times New Roman" pitchFamily="18" charset="0"/>
              </a:rPr>
              <a:t>private property</a:t>
            </a:r>
            <a:r>
              <a:rPr lang="en-US" dirty="0">
                <a:solidFill>
                  <a:srgbClr val="1A1A1A"/>
                </a:solidFill>
                <a:latin typeface="Times New Roman" pitchFamily="18" charset="0"/>
                <a:cs typeface="Times New Roman" pitchFamily="18" charset="0"/>
              </a:rPr>
              <a:t> or from a place where such practices are specially reserved or forbidden. Poaching is a </a:t>
            </a:r>
            <a:r>
              <a:rPr lang="en-US" dirty="0" smtClean="0">
                <a:solidFill>
                  <a:srgbClr val="1A1A1A"/>
                </a:solidFill>
                <a:latin typeface="Times New Roman" pitchFamily="18" charset="0"/>
                <a:cs typeface="Times New Roman" pitchFamily="18" charset="0"/>
              </a:rPr>
              <a:t>major existential threat </a:t>
            </a:r>
            <a:r>
              <a:rPr lang="en-US" dirty="0">
                <a:solidFill>
                  <a:srgbClr val="1A1A1A"/>
                </a:solidFill>
                <a:latin typeface="Times New Roman" pitchFamily="18" charset="0"/>
                <a:cs typeface="Times New Roman" pitchFamily="18" charset="0"/>
              </a:rPr>
              <a:t>to numerous wild organisms worldwide and is an important contributor to </a:t>
            </a:r>
            <a:r>
              <a:rPr lang="en-US" dirty="0" smtClean="0">
                <a:solidFill>
                  <a:srgbClr val="1A1A1A"/>
                </a:solidFill>
                <a:latin typeface="Times New Roman" pitchFamily="18" charset="0"/>
                <a:cs typeface="Times New Roman" pitchFamily="18" charset="0"/>
              </a:rPr>
              <a:t>biodiversity loss.</a:t>
            </a:r>
          </a:p>
          <a:p>
            <a:pPr algn="just"/>
            <a:endParaRPr lang="en-US" dirty="0">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3048000"/>
            <a:ext cx="8077200" cy="3067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519545" y="6155929"/>
            <a:ext cx="8077200" cy="646331"/>
          </a:xfrm>
          <a:prstGeom prst="rect">
            <a:avLst/>
          </a:prstGeom>
        </p:spPr>
        <p:txBody>
          <a:bodyPr wrap="square">
            <a:spAutoFit/>
          </a:bodyPr>
          <a:lstStyle/>
          <a:p>
            <a:pPr algn="just"/>
            <a:r>
              <a:rPr lang="en-US" dirty="0">
                <a:solidFill>
                  <a:srgbClr val="666666"/>
                </a:solidFill>
                <a:latin typeface="Times New Roman" pitchFamily="18" charset="0"/>
                <a:cs typeface="Times New Roman" pitchFamily="18" charset="0"/>
              </a:rPr>
              <a:t>Cardboard palm (</a:t>
            </a:r>
            <a:r>
              <a:rPr lang="en-US" i="1" dirty="0">
                <a:solidFill>
                  <a:srgbClr val="666666"/>
                </a:solidFill>
                <a:latin typeface="Times New Roman" pitchFamily="18" charset="0"/>
                <a:cs typeface="Times New Roman" pitchFamily="18" charset="0"/>
              </a:rPr>
              <a:t>Zamia </a:t>
            </a:r>
            <a:r>
              <a:rPr lang="en-US" i="1" dirty="0" err="1">
                <a:solidFill>
                  <a:srgbClr val="666666"/>
                </a:solidFill>
                <a:latin typeface="Times New Roman" pitchFamily="18" charset="0"/>
                <a:cs typeface="Times New Roman" pitchFamily="18" charset="0"/>
              </a:rPr>
              <a:t>furfuracea</a:t>
            </a:r>
            <a:r>
              <a:rPr lang="en-US" dirty="0">
                <a:solidFill>
                  <a:srgbClr val="666666"/>
                </a:solidFill>
                <a:latin typeface="Times New Roman" pitchFamily="18" charset="0"/>
                <a:cs typeface="Times New Roman" pitchFamily="18" charset="0"/>
              </a:rPr>
              <a:t>). The plant is an endangered species and is threatened by </a:t>
            </a:r>
            <a:r>
              <a:rPr lang="en-US" dirty="0" err="1">
                <a:solidFill>
                  <a:srgbClr val="666666"/>
                </a:solidFill>
                <a:latin typeface="Times New Roman" pitchFamily="18" charset="0"/>
                <a:cs typeface="Times New Roman" pitchFamily="18" charset="0"/>
              </a:rPr>
              <a:t>overcollection</a:t>
            </a:r>
            <a:r>
              <a:rPr lang="en-US" dirty="0">
                <a:solidFill>
                  <a:srgbClr val="666666"/>
                </a:solidFill>
                <a:latin typeface="Times New Roman" pitchFamily="18" charset="0"/>
                <a:cs typeface="Times New Roman" pitchFamily="18" charset="0"/>
              </a:rPr>
              <a:t> and habitat loss.</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xmlns="" val="1818502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solidFill>
                  <a:srgbClr val="000000"/>
                </a:solidFill>
                <a:latin typeface="Times New Roman" pitchFamily="18" charset="0"/>
                <a:cs typeface="Times New Roman" pitchFamily="18" charset="0"/>
              </a:rPr>
              <a:t>Difference between conservation and  preservation</a:t>
            </a:r>
            <a:br>
              <a:rPr lang="en-US" sz="2800" b="1" dirty="0">
                <a:solidFill>
                  <a:srgbClr val="000000"/>
                </a:solidFill>
                <a:latin typeface="Times New Roman" pitchFamily="18" charset="0"/>
                <a:cs typeface="Times New Roman" pitchFamily="18" charset="0"/>
              </a:rPr>
            </a:br>
            <a:endParaRPr lang="en-US" dirty="0"/>
          </a:p>
        </p:txBody>
      </p:sp>
      <p:sp>
        <p:nvSpPr>
          <p:cNvPr id="3" name="Content Placeholder 2"/>
          <p:cNvSpPr>
            <a:spLocks noGrp="1"/>
          </p:cNvSpPr>
          <p:nvPr>
            <p:ph sz="quarter" idx="13"/>
          </p:nvPr>
        </p:nvSpPr>
        <p:spPr/>
        <p:txBody>
          <a:bodyPr>
            <a:normAutofit/>
          </a:bodyPr>
          <a:lstStyle/>
          <a:p>
            <a:pPr lvl="0" algn="just">
              <a:buClr>
                <a:srgbClr val="FF0000"/>
              </a:buClr>
              <a:buFont typeface="Wingdings" pitchFamily="2" charset="2"/>
              <a:buChar char="Ø"/>
            </a:pPr>
            <a:r>
              <a:rPr lang="en-US" sz="2400" dirty="0">
                <a:solidFill>
                  <a:srgbClr val="000000"/>
                </a:solidFill>
                <a:latin typeface="Times New Roman" pitchFamily="18" charset="0"/>
                <a:cs typeface="Times New Roman" pitchFamily="18" charset="0"/>
              </a:rPr>
              <a:t>Conservation is aimed at reduced the ‘wear and tear’ of the earth.</a:t>
            </a:r>
          </a:p>
          <a:p>
            <a:pPr lvl="0" algn="just">
              <a:buClr>
                <a:srgbClr val="FF0000"/>
              </a:buClr>
              <a:buFont typeface="Wingdings" pitchFamily="2" charset="2"/>
              <a:buChar char="Ø"/>
            </a:pPr>
            <a:r>
              <a:rPr lang="en-US" sz="2400" dirty="0">
                <a:solidFill>
                  <a:srgbClr val="000000"/>
                </a:solidFill>
                <a:latin typeface="Times New Roman" pitchFamily="18" charset="0"/>
                <a:cs typeface="Times New Roman" pitchFamily="18" charset="0"/>
              </a:rPr>
              <a:t>Conservation promotes the wise utilization of resources and allow their use in a manner that ensures their continued availability.</a:t>
            </a:r>
          </a:p>
          <a:p>
            <a:endParaRPr lang="en-US" sz="2400" dirty="0"/>
          </a:p>
        </p:txBody>
      </p:sp>
      <p:sp>
        <p:nvSpPr>
          <p:cNvPr id="4" name="Content Placeholder 3"/>
          <p:cNvSpPr>
            <a:spLocks noGrp="1"/>
          </p:cNvSpPr>
          <p:nvPr>
            <p:ph sz="quarter" idx="14"/>
          </p:nvPr>
        </p:nvSpPr>
        <p:spPr/>
        <p:txBody>
          <a:bodyPr>
            <a:normAutofit/>
          </a:bodyPr>
          <a:lstStyle/>
          <a:p>
            <a:pPr lvl="0" algn="just">
              <a:buClr>
                <a:srgbClr val="FF0000"/>
              </a:buClr>
              <a:buFont typeface="Wingdings" pitchFamily="2" charset="2"/>
              <a:buChar char="Ø"/>
            </a:pPr>
            <a:r>
              <a:rPr lang="en-US" sz="2400" dirty="0">
                <a:solidFill>
                  <a:srgbClr val="000000"/>
                </a:solidFill>
                <a:latin typeface="Times New Roman" pitchFamily="18" charset="0"/>
                <a:cs typeface="Times New Roman" pitchFamily="18" charset="0"/>
              </a:rPr>
              <a:t>Preservation aimed to keep the resources in a pristine state.</a:t>
            </a:r>
          </a:p>
          <a:p>
            <a:pPr lvl="0" algn="just">
              <a:buClr>
                <a:srgbClr val="FF0000"/>
              </a:buClr>
              <a:buFont typeface="Wingdings" pitchFamily="2" charset="2"/>
              <a:buChar char="Ø"/>
            </a:pPr>
            <a:r>
              <a:rPr lang="en-US" sz="2400" dirty="0">
                <a:solidFill>
                  <a:srgbClr val="000000"/>
                </a:solidFill>
                <a:latin typeface="Times New Roman" pitchFamily="18" charset="0"/>
                <a:cs typeface="Times New Roman" pitchFamily="18" charset="0"/>
              </a:rPr>
              <a:t>Preservation discourages the use of resources in order to maintain their present state; does not allow the usage of some resources.</a:t>
            </a:r>
          </a:p>
          <a:p>
            <a:endParaRPr lang="en-US" sz="2400" dirty="0"/>
          </a:p>
        </p:txBody>
      </p:sp>
    </p:spTree>
    <p:extLst>
      <p:ext uri="{BB962C8B-B14F-4D97-AF65-F5344CB8AC3E}">
        <p14:creationId xmlns:p14="http://schemas.microsoft.com/office/powerpoint/2010/main" xmlns="" val="4078626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spc="30" dirty="0" smtClean="0">
                <a:solidFill>
                  <a:srgbClr val="1A1A1A"/>
                </a:solidFill>
                <a:latin typeface="Times New Roman" pitchFamily="18" charset="0"/>
                <a:cs typeface="Times New Roman" pitchFamily="18" charset="0"/>
              </a:rPr>
              <a:t>Poaching</a:t>
            </a:r>
            <a:br>
              <a:rPr lang="en-US" sz="3200" b="1" spc="30" dirty="0" smtClean="0">
                <a:solidFill>
                  <a:srgbClr val="1A1A1A"/>
                </a:solidFill>
                <a:latin typeface="Times New Roman" pitchFamily="18" charset="0"/>
                <a:cs typeface="Times New Roman" pitchFamily="18" charset="0"/>
              </a:rPr>
            </a:br>
            <a:endParaRPr lang="en-US" dirty="0"/>
          </a:p>
        </p:txBody>
      </p:sp>
      <p:pic>
        <p:nvPicPr>
          <p:cNvPr id="17410" name="Picture 2"/>
          <p:cNvPicPr>
            <a:picLocks noGrp="1" noChangeAspect="1" noChangeArrowheads="1"/>
          </p:cNvPicPr>
          <p:nvPr>
            <p:ph sz="quarter" idx="13"/>
          </p:nvPr>
        </p:nvPicPr>
        <p:blipFill>
          <a:blip r:embed="rId2">
            <a:extLst>
              <a:ext uri="{28A0092B-C50C-407E-A947-70E740481C1C}">
                <a14:useLocalDpi xmlns:a14="http://schemas.microsoft.com/office/drawing/2010/main" xmlns="" val="0"/>
              </a:ext>
            </a:extLst>
          </a:blip>
          <a:srcRect/>
          <a:stretch>
            <a:fillRect/>
          </a:stretch>
        </p:blipFill>
        <p:spPr bwMode="auto">
          <a:xfrm>
            <a:off x="333375" y="838201"/>
            <a:ext cx="5229225"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304800" y="3352800"/>
            <a:ext cx="5181600" cy="646331"/>
          </a:xfrm>
          <a:prstGeom prst="rect">
            <a:avLst/>
          </a:prstGeom>
        </p:spPr>
        <p:txBody>
          <a:bodyPr wrap="square">
            <a:spAutoFit/>
          </a:bodyPr>
          <a:lstStyle/>
          <a:p>
            <a:r>
              <a:rPr lang="en-US" dirty="0">
                <a:solidFill>
                  <a:srgbClr val="666666"/>
                </a:solidFill>
                <a:latin typeface="Georgia"/>
              </a:rPr>
              <a:t>Confiscated black-market elephant tusks await disposal in 2013</a:t>
            </a:r>
            <a:endParaRPr lang="en-US" dirty="0"/>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1000" y="3999131"/>
            <a:ext cx="8382000" cy="25540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54170" y="685800"/>
            <a:ext cx="3508829" cy="331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85341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Invasive species</a:t>
            </a:r>
            <a:endParaRPr lang="en-US" dirty="0"/>
          </a:p>
        </p:txBody>
      </p:sp>
      <p:sp>
        <p:nvSpPr>
          <p:cNvPr id="3" name="Content Placeholder 2"/>
          <p:cNvSpPr>
            <a:spLocks noGrp="1"/>
          </p:cNvSpPr>
          <p:nvPr>
            <p:ph sz="quarter" idx="13"/>
          </p:nvPr>
        </p:nvSpPr>
        <p:spPr>
          <a:xfrm>
            <a:off x="228600" y="1304602"/>
            <a:ext cx="8595360" cy="4937760"/>
          </a:xfrm>
        </p:spPr>
        <p:txBody>
          <a:bodyPr/>
          <a:lstStyle/>
          <a:p>
            <a:r>
              <a:rPr lang="en-US" b="1" dirty="0" smtClean="0">
                <a:solidFill>
                  <a:srgbClr val="202124"/>
                </a:solidFill>
                <a:latin typeface="arial"/>
              </a:rPr>
              <a:t>Invasive</a:t>
            </a:r>
            <a:r>
              <a:rPr lang="en-US" dirty="0" smtClean="0">
                <a:solidFill>
                  <a:srgbClr val="202124"/>
                </a:solidFill>
                <a:latin typeface="arial"/>
              </a:rPr>
              <a:t> Alien </a:t>
            </a:r>
            <a:r>
              <a:rPr lang="en-US" b="1" dirty="0" smtClean="0">
                <a:solidFill>
                  <a:srgbClr val="202124"/>
                </a:solidFill>
                <a:latin typeface="arial"/>
              </a:rPr>
              <a:t>Species</a:t>
            </a:r>
            <a:r>
              <a:rPr lang="en-US" dirty="0" smtClean="0">
                <a:solidFill>
                  <a:srgbClr val="202124"/>
                </a:solidFill>
                <a:latin typeface="arial"/>
              </a:rPr>
              <a:t>, often called as exotic, non-native </a:t>
            </a:r>
            <a:r>
              <a:rPr lang="en-US" b="1" dirty="0" smtClean="0">
                <a:solidFill>
                  <a:srgbClr val="202124"/>
                </a:solidFill>
                <a:latin typeface="arial"/>
              </a:rPr>
              <a:t>species</a:t>
            </a:r>
            <a:r>
              <a:rPr lang="en-US" dirty="0" smtClean="0">
                <a:solidFill>
                  <a:srgbClr val="202124"/>
                </a:solidFill>
                <a:latin typeface="arial"/>
              </a:rPr>
              <a:t>, having arrived outside their natural distribution to areas where they easily invade ecosystems, </a:t>
            </a:r>
            <a:r>
              <a:rPr lang="en-US" dirty="0" err="1" smtClean="0">
                <a:solidFill>
                  <a:srgbClr val="202124"/>
                </a:solidFill>
                <a:latin typeface="arial"/>
              </a:rPr>
              <a:t>marginalise</a:t>
            </a:r>
            <a:r>
              <a:rPr lang="en-US" dirty="0" smtClean="0">
                <a:solidFill>
                  <a:srgbClr val="202124"/>
                </a:solidFill>
                <a:latin typeface="arial"/>
              </a:rPr>
              <a:t> several native </a:t>
            </a:r>
            <a:r>
              <a:rPr lang="en-US" b="1" dirty="0" smtClean="0">
                <a:solidFill>
                  <a:srgbClr val="202124"/>
                </a:solidFill>
                <a:latin typeface="arial"/>
              </a:rPr>
              <a:t>species</a:t>
            </a:r>
            <a:r>
              <a:rPr lang="en-US" dirty="0" smtClean="0">
                <a:solidFill>
                  <a:srgbClr val="202124"/>
                </a:solidFill>
                <a:latin typeface="arial"/>
              </a:rPr>
              <a:t> which brings about large scale environmental, ecological, and economic damage</a:t>
            </a:r>
            <a:endParaRPr lang="en-US" dirty="0"/>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48200" y="3211636"/>
            <a:ext cx="4019550" cy="27339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6248400" y="5945538"/>
            <a:ext cx="1544012" cy="369332"/>
          </a:xfrm>
          <a:prstGeom prst="rect">
            <a:avLst/>
          </a:prstGeom>
        </p:spPr>
        <p:txBody>
          <a:bodyPr wrap="none">
            <a:spAutoFit/>
          </a:bodyPr>
          <a:lstStyle/>
          <a:p>
            <a:r>
              <a:rPr lang="en-US" dirty="0">
                <a:solidFill>
                  <a:srgbClr val="757575"/>
                </a:solidFill>
                <a:latin typeface="sohne"/>
              </a:rPr>
              <a:t>Mulberry tree</a:t>
            </a:r>
            <a:endParaRPr lang="en-US" dirty="0"/>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6580" y="3211636"/>
            <a:ext cx="3706820" cy="27339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1676399" y="5945538"/>
            <a:ext cx="2069797" cy="369332"/>
          </a:xfrm>
          <a:prstGeom prst="rect">
            <a:avLst/>
          </a:prstGeom>
        </p:spPr>
        <p:txBody>
          <a:bodyPr wrap="none">
            <a:spAutoFit/>
          </a:bodyPr>
          <a:lstStyle/>
          <a:p>
            <a:r>
              <a:rPr lang="en-US" b="1" i="1" dirty="0" err="1">
                <a:solidFill>
                  <a:srgbClr val="202122"/>
                </a:solidFill>
                <a:latin typeface="Arial"/>
              </a:rPr>
              <a:t>Prosopis</a:t>
            </a:r>
            <a:r>
              <a:rPr lang="en-US" b="1" i="1" dirty="0">
                <a:solidFill>
                  <a:srgbClr val="202122"/>
                </a:solidFill>
                <a:latin typeface="Arial"/>
              </a:rPr>
              <a:t> </a:t>
            </a:r>
            <a:r>
              <a:rPr lang="en-US" b="1" i="1" dirty="0" err="1">
                <a:solidFill>
                  <a:srgbClr val="202122"/>
                </a:solidFill>
                <a:latin typeface="Arial"/>
              </a:rPr>
              <a:t>juliflora</a:t>
            </a:r>
            <a:endParaRPr lang="en-US" dirty="0"/>
          </a:p>
        </p:txBody>
      </p:sp>
    </p:spTree>
    <p:extLst>
      <p:ext uri="{BB962C8B-B14F-4D97-AF65-F5344CB8AC3E}">
        <p14:creationId xmlns:p14="http://schemas.microsoft.com/office/powerpoint/2010/main" xmlns="" val="3310121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Lion fish</a:t>
            </a:r>
            <a:endParaRPr lang="en-US" dirty="0"/>
          </a:p>
        </p:txBody>
      </p:sp>
      <p:sp>
        <p:nvSpPr>
          <p:cNvPr id="4" name="Text Placeholder 3"/>
          <p:cNvSpPr>
            <a:spLocks noGrp="1"/>
          </p:cNvSpPr>
          <p:nvPr>
            <p:ph type="body" sz="half" idx="2"/>
          </p:nvPr>
        </p:nvSpPr>
        <p:spPr/>
        <p:txBody>
          <a:bodyPr>
            <a:normAutofit fontScale="47500" lnSpcReduction="20000"/>
          </a:bodyPr>
          <a:lstStyle/>
          <a:p>
            <a:pPr algn="just">
              <a:lnSpc>
                <a:spcPct val="120000"/>
              </a:lnSpc>
            </a:pPr>
            <a:r>
              <a:rPr lang="en-US" sz="4200" spc="0" dirty="0">
                <a:solidFill>
                  <a:schemeClr val="bg1"/>
                </a:solidFill>
                <a:latin typeface="Times New Roman" pitchFamily="18" charset="0"/>
                <a:ea typeface="+mj-ea"/>
                <a:cs typeface="Times New Roman" pitchFamily="18" charset="0"/>
              </a:rPr>
              <a:t>Lionfish</a:t>
            </a:r>
            <a:br>
              <a:rPr lang="en-US" sz="4200" spc="0" dirty="0">
                <a:solidFill>
                  <a:schemeClr val="bg1"/>
                </a:solidFill>
                <a:latin typeface="Times New Roman" pitchFamily="18" charset="0"/>
                <a:ea typeface="+mj-ea"/>
                <a:cs typeface="Times New Roman" pitchFamily="18" charset="0"/>
              </a:rPr>
            </a:br>
            <a:r>
              <a:rPr lang="en-US" sz="4200" spc="0" dirty="0">
                <a:solidFill>
                  <a:schemeClr val="bg1"/>
                </a:solidFill>
                <a:latin typeface="Times New Roman" pitchFamily="18" charset="0"/>
                <a:ea typeface="+mj-ea"/>
                <a:cs typeface="Times New Roman" pitchFamily="18" charset="0"/>
              </a:rPr>
              <a:t>Native to the Indo-Pacific oceanic region, lionfish are quickly spreading throughout the coasts and coral reefs of the East Coast of the United States. Lionfish are voracious eaters and their venomous dorsal spines have helped to protect them so far from any natural predation in the Atlantic</a:t>
            </a:r>
            <a:r>
              <a:rPr lang="en-US" sz="3200" spc="0" dirty="0">
                <a:solidFill>
                  <a:srgbClr val="000000"/>
                </a:solidFill>
                <a:latin typeface="GeographEditWeb"/>
                <a:ea typeface="+mj-ea"/>
                <a:cs typeface="Tunga" pitchFamily="2"/>
              </a:rPr>
              <a:t/>
            </a:r>
            <a:br>
              <a:rPr lang="en-US" sz="3200" spc="0" dirty="0">
                <a:solidFill>
                  <a:srgbClr val="000000"/>
                </a:solidFill>
                <a:latin typeface="GeographEditWeb"/>
                <a:ea typeface="+mj-ea"/>
                <a:cs typeface="Tunga" pitchFamily="2"/>
              </a:rPr>
            </a:br>
            <a:endParaRPr lang="en-US" dirty="0"/>
          </a:p>
        </p:txBody>
      </p:sp>
      <p:pic>
        <p:nvPicPr>
          <p:cNvPr id="20482" name="Picture 2"/>
          <p:cNvPicPr>
            <a:picLocks noGrp="1" noChangeAspect="1" noChangeArrowheads="1"/>
          </p:cNvPicPr>
          <p:nvPr>
            <p:ph sz="quarter" idx="14"/>
          </p:nvPr>
        </p:nvPicPr>
        <p:blipFill>
          <a:blip r:embed="rId2">
            <a:extLst>
              <a:ext uri="{28A0092B-C50C-407E-A947-70E740481C1C}">
                <a14:useLocalDpi xmlns:a14="http://schemas.microsoft.com/office/drawing/2010/main" xmlns="" val="0"/>
              </a:ext>
            </a:extLst>
          </a:blip>
          <a:srcRect/>
          <a:stretch>
            <a:fillRect/>
          </a:stretch>
        </p:blipFill>
        <p:spPr bwMode="auto">
          <a:xfrm>
            <a:off x="3776663" y="838200"/>
            <a:ext cx="5062537" cy="525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9695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normAutofit/>
          </a:bodyPr>
          <a:lstStyle/>
          <a:p>
            <a:pPr algn="ctr"/>
            <a:endParaRPr lang="en-US" sz="4800" dirty="0" smtClean="0">
              <a:latin typeface="Brush Script MT" pitchFamily="66" charset="0"/>
            </a:endParaRPr>
          </a:p>
          <a:p>
            <a:pPr algn="ctr"/>
            <a:endParaRPr lang="en-US" sz="4800" dirty="0">
              <a:latin typeface="Brush Script MT" pitchFamily="66" charset="0"/>
            </a:endParaRPr>
          </a:p>
          <a:p>
            <a:pPr algn="ctr"/>
            <a:endParaRPr lang="en-US" sz="4800" dirty="0" smtClean="0">
              <a:latin typeface="Brush Script MT" pitchFamily="66" charset="0"/>
            </a:endParaRPr>
          </a:p>
          <a:p>
            <a:pPr marL="0" indent="0" algn="ctr">
              <a:buNone/>
            </a:pPr>
            <a:r>
              <a:rPr lang="en-US" sz="6000" b="1" u="sng" dirty="0" smtClean="0">
                <a:solidFill>
                  <a:srgbClr val="FF0000"/>
                </a:solidFill>
                <a:effectLst>
                  <a:outerShdw blurRad="38100" dist="38100" dir="2700000" algn="tl">
                    <a:srgbClr val="000000">
                      <a:alpha val="43137"/>
                    </a:srgbClr>
                  </a:outerShdw>
                </a:effectLst>
                <a:latin typeface="Edwardian Script ITC" pitchFamily="66" charset="0"/>
              </a:rPr>
              <a:t>THANK YOU</a:t>
            </a:r>
            <a:endParaRPr lang="en-US" sz="6000" b="1" u="sng" dirty="0">
              <a:solidFill>
                <a:srgbClr val="FF0000"/>
              </a:solidFill>
              <a:effectLst>
                <a:outerShdw blurRad="38100" dist="38100" dir="2700000" algn="tl">
                  <a:srgbClr val="000000">
                    <a:alpha val="43137"/>
                  </a:srgbClr>
                </a:outerShdw>
              </a:effectLst>
              <a:latin typeface="Edwardian Script ITC" pitchFamily="66" charset="0"/>
            </a:endParaRPr>
          </a:p>
        </p:txBody>
      </p:sp>
    </p:spTree>
    <p:extLst>
      <p:ext uri="{BB962C8B-B14F-4D97-AF65-F5344CB8AC3E}">
        <p14:creationId xmlns:p14="http://schemas.microsoft.com/office/powerpoint/2010/main" xmlns="" val="2334755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itchFamily="18" charset="0"/>
                <a:cs typeface="Times New Roman" pitchFamily="18" charset="0"/>
              </a:rPr>
              <a:t>Some of natural resources are renewable, while others are not…. </a:t>
            </a:r>
            <a:endParaRPr lang="en-US" b="1" dirty="0">
              <a:latin typeface="Times New Roman" pitchFamily="18" charset="0"/>
              <a:cs typeface="Times New Roman" pitchFamily="18" charset="0"/>
            </a:endParaRPr>
          </a:p>
        </p:txBody>
      </p:sp>
      <p:sp>
        <p:nvSpPr>
          <p:cNvPr id="3" name="Content Placeholder 2"/>
          <p:cNvSpPr>
            <a:spLocks noGrp="1"/>
          </p:cNvSpPr>
          <p:nvPr>
            <p:ph sz="quarter" idx="13"/>
          </p:nvPr>
        </p:nvSpPr>
        <p:spPr/>
        <p:txBody>
          <a:bodyPr>
            <a:normAutofit/>
          </a:bodyPr>
          <a:lstStyle/>
          <a:p>
            <a:pPr marL="342900" indent="-342900" algn="just">
              <a:buClr>
                <a:srgbClr val="FF0000"/>
              </a:buClr>
              <a:buFont typeface="Wingdings" pitchFamily="2" charset="2"/>
              <a:buChar char="Ø"/>
            </a:pPr>
            <a:r>
              <a:rPr lang="en-US" sz="2400" dirty="0" smtClean="0">
                <a:latin typeface="Times New Roman" pitchFamily="18" charset="0"/>
                <a:cs typeface="Times New Roman" pitchFamily="18" charset="0"/>
              </a:rPr>
              <a:t>Renewable resources are water, timber, and sunlight.</a:t>
            </a:r>
          </a:p>
          <a:p>
            <a:pPr marL="342900" indent="-342900" algn="just">
              <a:buClr>
                <a:srgbClr val="FF0000"/>
              </a:buClr>
              <a:buFont typeface="Wingdings" pitchFamily="2" charset="2"/>
              <a:buChar char="Ø"/>
            </a:pPr>
            <a:r>
              <a:rPr lang="en-US" sz="2400" dirty="0" smtClean="0">
                <a:latin typeface="Times New Roman" pitchFamily="18" charset="0"/>
                <a:cs typeface="Times New Roman" pitchFamily="18" charset="0"/>
              </a:rPr>
              <a:t>Conservation of  renewable natural  resources means limiting there consumption to a slower rate slower that their replacement rate.</a:t>
            </a:r>
          </a:p>
        </p:txBody>
      </p:sp>
      <p:sp>
        <p:nvSpPr>
          <p:cNvPr id="4" name="Content Placeholder 3"/>
          <p:cNvSpPr>
            <a:spLocks noGrp="1"/>
          </p:cNvSpPr>
          <p:nvPr>
            <p:ph sz="quarter" idx="14"/>
          </p:nvPr>
        </p:nvSpPr>
        <p:spPr/>
        <p:txBody>
          <a:bodyPr>
            <a:normAutofit/>
          </a:bodyPr>
          <a:lstStyle/>
          <a:p>
            <a:pPr algn="just">
              <a:buClr>
                <a:srgbClr val="FF0000"/>
              </a:buClr>
              <a:buFont typeface="Wingdings" pitchFamily="2" charset="2"/>
              <a:buChar char="Ø"/>
            </a:pPr>
            <a:r>
              <a:rPr lang="en-US" sz="2400" dirty="0" smtClean="0">
                <a:latin typeface="Times New Roman" pitchFamily="18" charset="0"/>
                <a:cs typeface="Times New Roman" pitchFamily="18" charset="0"/>
              </a:rPr>
              <a:t>Non-renewable resources are fossil fuels( oil, natural gas, and coal).</a:t>
            </a:r>
          </a:p>
          <a:p>
            <a:pPr algn="just">
              <a:buClr>
                <a:srgbClr val="FF0000"/>
              </a:buClr>
              <a:buFont typeface="Wingdings" pitchFamily="2" charset="2"/>
              <a:buChar char="Ø"/>
            </a:pPr>
            <a:r>
              <a:rPr lang="en-US" sz="2400" dirty="0" smtClean="0">
                <a:latin typeface="Times New Roman" pitchFamily="18" charset="0"/>
                <a:cs typeface="Times New Roman" pitchFamily="18" charset="0"/>
              </a:rPr>
              <a:t>That can be conserved by maintaining a sufficient amount to be utilized by future generation.</a:t>
            </a:r>
            <a:endParaRPr lang="en-US" sz="24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4038600"/>
            <a:ext cx="8077200" cy="25908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44148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sz="4000" dirty="0" smtClean="0">
                <a:latin typeface="Times New Roman" pitchFamily="18" charset="0"/>
                <a:cs typeface="Times New Roman" pitchFamily="18" charset="0"/>
              </a:rPr>
              <a:t>Applied issues in conservation</a:t>
            </a:r>
            <a:endParaRPr lang="en-US" sz="4000" dirty="0">
              <a:latin typeface="Times New Roman" pitchFamily="18" charset="0"/>
              <a:cs typeface="Times New Roman" pitchFamily="18" charset="0"/>
            </a:endParaRPr>
          </a:p>
        </p:txBody>
      </p:sp>
      <p:sp>
        <p:nvSpPr>
          <p:cNvPr id="3" name="Content Placeholder 2"/>
          <p:cNvSpPr>
            <a:spLocks noGrp="1"/>
          </p:cNvSpPr>
          <p:nvPr>
            <p:ph sz="quarter" idx="13"/>
          </p:nvPr>
        </p:nvSpPr>
        <p:spPr/>
        <p:txBody>
          <a:bodyPr>
            <a:normAutofit/>
          </a:bodyPr>
          <a:lstStyle/>
          <a:p>
            <a:pPr algn="just">
              <a:buClr>
                <a:srgbClr val="FF0000"/>
              </a:buClr>
              <a:buFont typeface="Wingdings" pitchFamily="2" charset="2"/>
              <a:buChar char="q"/>
            </a:pPr>
            <a:r>
              <a:rPr lang="en-US" sz="2400" dirty="0">
                <a:solidFill>
                  <a:srgbClr val="3E3D40"/>
                </a:solidFill>
                <a:latin typeface="Times New Roman" pitchFamily="18" charset="0"/>
                <a:ea typeface="FangSong" pitchFamily="49" charset="-122"/>
                <a:cs typeface="Times New Roman" pitchFamily="18" charset="0"/>
              </a:rPr>
              <a:t>The grand challenge for conservation </a:t>
            </a:r>
            <a:r>
              <a:rPr lang="en-US" sz="2400" dirty="0" smtClean="0">
                <a:solidFill>
                  <a:srgbClr val="3E3D40"/>
                </a:solidFill>
                <a:latin typeface="Times New Roman" pitchFamily="18" charset="0"/>
                <a:ea typeface="FangSong" pitchFamily="49" charset="-122"/>
                <a:cs typeface="Times New Roman" pitchFamily="18" charset="0"/>
              </a:rPr>
              <a:t>of ecosystem is simple to state, but complex to solve. </a:t>
            </a:r>
          </a:p>
          <a:p>
            <a:pPr algn="just">
              <a:buClr>
                <a:srgbClr val="FF0000"/>
              </a:buClr>
              <a:buFont typeface="Wingdings" pitchFamily="2" charset="2"/>
              <a:buChar char="q"/>
            </a:pPr>
            <a:r>
              <a:rPr lang="en-US" sz="2400" dirty="0" smtClean="0">
                <a:solidFill>
                  <a:srgbClr val="3E3D40"/>
                </a:solidFill>
                <a:latin typeface="Times New Roman" pitchFamily="18" charset="0"/>
                <a:ea typeface="FangSong" pitchFamily="49" charset="-122"/>
                <a:cs typeface="Times New Roman" pitchFamily="18" charset="0"/>
              </a:rPr>
              <a:t>The Earth supports over </a:t>
            </a:r>
            <a:r>
              <a:rPr lang="en-US" sz="2400" dirty="0">
                <a:solidFill>
                  <a:srgbClr val="3E3D40"/>
                </a:solidFill>
                <a:latin typeface="Times New Roman" pitchFamily="18" charset="0"/>
                <a:ea typeface="FangSong" pitchFamily="49" charset="-122"/>
                <a:cs typeface="Times New Roman" pitchFamily="18" charset="0"/>
              </a:rPr>
              <a:t>seven billion people, with increasing human population, resource consumption, and environmental footprint. </a:t>
            </a:r>
            <a:endParaRPr lang="en-US" sz="2400" dirty="0" smtClean="0">
              <a:solidFill>
                <a:srgbClr val="3E3D40"/>
              </a:solidFill>
              <a:latin typeface="Times New Roman" pitchFamily="18" charset="0"/>
              <a:ea typeface="FangSong" pitchFamily="49" charset="-122"/>
              <a:cs typeface="Times New Roman" pitchFamily="18" charset="0"/>
            </a:endParaRPr>
          </a:p>
          <a:p>
            <a:pPr algn="just">
              <a:buClr>
                <a:srgbClr val="FF0000"/>
              </a:buClr>
              <a:buFont typeface="Wingdings" pitchFamily="2" charset="2"/>
              <a:buChar char="q"/>
            </a:pPr>
            <a:r>
              <a:rPr lang="en-US" sz="2400" dirty="0" smtClean="0">
                <a:solidFill>
                  <a:srgbClr val="3E3D40"/>
                </a:solidFill>
                <a:latin typeface="Times New Roman" pitchFamily="18" charset="0"/>
                <a:ea typeface="FangSong" pitchFamily="49" charset="-122"/>
                <a:cs typeface="Times New Roman" pitchFamily="18" charset="0"/>
              </a:rPr>
              <a:t>Many </a:t>
            </a:r>
            <a:r>
              <a:rPr lang="en-US" sz="2400" dirty="0">
                <a:solidFill>
                  <a:srgbClr val="3E3D40"/>
                </a:solidFill>
                <a:latin typeface="Times New Roman" pitchFamily="18" charset="0"/>
                <a:ea typeface="FangSong" pitchFamily="49" charset="-122"/>
                <a:cs typeface="Times New Roman" pitchFamily="18" charset="0"/>
              </a:rPr>
              <a:t>other species are up to nine orders of magnitude fewer in number, threatened by habitat degradation, hunting and harvesting, pathogens and pollution</a:t>
            </a:r>
            <a:r>
              <a:rPr lang="en-US" sz="2400" dirty="0" smtClean="0">
                <a:solidFill>
                  <a:srgbClr val="3E3D40"/>
                </a:solidFill>
                <a:latin typeface="Times New Roman" pitchFamily="18" charset="0"/>
                <a:ea typeface="FangSong" pitchFamily="49" charset="-122"/>
                <a:cs typeface="Times New Roman" pitchFamily="18" charset="0"/>
              </a:rPr>
              <a:t>.</a:t>
            </a:r>
          </a:p>
          <a:p>
            <a:pPr algn="just">
              <a:buClr>
                <a:srgbClr val="FF0000"/>
              </a:buClr>
              <a:buFont typeface="Wingdings" pitchFamily="2" charset="2"/>
              <a:buChar char="q"/>
            </a:pPr>
            <a:r>
              <a:rPr lang="en-US" sz="2400" dirty="0" smtClean="0">
                <a:solidFill>
                  <a:srgbClr val="3E3D40"/>
                </a:solidFill>
                <a:latin typeface="Times New Roman" pitchFamily="18" charset="0"/>
                <a:ea typeface="FangSong" pitchFamily="49" charset="-122"/>
                <a:cs typeface="Times New Roman" pitchFamily="18" charset="0"/>
              </a:rPr>
              <a:t> </a:t>
            </a:r>
            <a:r>
              <a:rPr lang="en-US" sz="2400" dirty="0">
                <a:solidFill>
                  <a:srgbClr val="3E3D40"/>
                </a:solidFill>
                <a:latin typeface="Times New Roman" pitchFamily="18" charset="0"/>
                <a:ea typeface="FangSong" pitchFamily="49" charset="-122"/>
                <a:cs typeface="Times New Roman" pitchFamily="18" charset="0"/>
              </a:rPr>
              <a:t>There are no longer any safe havens for any species, anywhere. Conservation of biological diversity is thus simultaneously important, urgent, insufficient, underfunded, controversial, and </a:t>
            </a:r>
            <a:r>
              <a:rPr lang="en-US" sz="2400" dirty="0" smtClean="0">
                <a:solidFill>
                  <a:srgbClr val="3E3D40"/>
                </a:solidFill>
                <a:latin typeface="Times New Roman" pitchFamily="18" charset="0"/>
                <a:ea typeface="FangSong" pitchFamily="49" charset="-122"/>
                <a:cs typeface="Times New Roman" pitchFamily="18" charset="0"/>
              </a:rPr>
              <a:t>politicized.</a:t>
            </a:r>
          </a:p>
        </p:txBody>
      </p:sp>
    </p:spTree>
    <p:extLst>
      <p:ext uri="{BB962C8B-B14F-4D97-AF65-F5344CB8AC3E}">
        <p14:creationId xmlns:p14="http://schemas.microsoft.com/office/powerpoint/2010/main" xmlns="" val="2463018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000000"/>
                </a:solidFill>
                <a:latin typeface="Times New Roman" pitchFamily="18" charset="0"/>
                <a:cs typeface="Times New Roman" pitchFamily="18" charset="0"/>
              </a:rPr>
              <a:t>Issues </a:t>
            </a:r>
            <a:r>
              <a:rPr lang="en-US" sz="4000" dirty="0">
                <a:solidFill>
                  <a:srgbClr val="000000"/>
                </a:solidFill>
                <a:latin typeface="Times New Roman" pitchFamily="18" charset="0"/>
                <a:cs typeface="Times New Roman" pitchFamily="18" charset="0"/>
              </a:rPr>
              <a:t>in conservation</a:t>
            </a:r>
            <a:endParaRPr lang="en-US" dirty="0"/>
          </a:p>
        </p:txBody>
      </p:sp>
      <p:sp>
        <p:nvSpPr>
          <p:cNvPr id="3" name="Content Placeholder 2"/>
          <p:cNvSpPr>
            <a:spLocks noGrp="1"/>
          </p:cNvSpPr>
          <p:nvPr>
            <p:ph sz="quarter" idx="13"/>
          </p:nvPr>
        </p:nvSpPr>
        <p:spPr/>
        <p:txBody>
          <a:bodyPr>
            <a:normAutofit/>
          </a:bodyPr>
          <a:lstStyle/>
          <a:p>
            <a:pPr algn="just"/>
            <a:r>
              <a:rPr lang="en-US" sz="2400" dirty="0">
                <a:solidFill>
                  <a:srgbClr val="3E3D40"/>
                </a:solidFill>
                <a:latin typeface="Times New Roman" pitchFamily="18" charset="0"/>
                <a:cs typeface="Times New Roman" pitchFamily="18" charset="0"/>
              </a:rPr>
              <a:t>Immediate threats to conservation </a:t>
            </a:r>
            <a:r>
              <a:rPr lang="en-US" sz="2400" dirty="0" smtClean="0">
                <a:solidFill>
                  <a:srgbClr val="3E3D40"/>
                </a:solidFill>
                <a:latin typeface="Times New Roman" pitchFamily="18" charset="0"/>
                <a:cs typeface="Times New Roman" pitchFamily="18" charset="0"/>
              </a:rPr>
              <a:t>ecosystem are </a:t>
            </a:r>
            <a:r>
              <a:rPr lang="en-US" sz="2400" dirty="0">
                <a:solidFill>
                  <a:srgbClr val="3E3D40"/>
                </a:solidFill>
                <a:latin typeface="Times New Roman" pitchFamily="18" charset="0"/>
                <a:cs typeface="Times New Roman" pitchFamily="18" charset="0"/>
              </a:rPr>
              <a:t>well-known. </a:t>
            </a:r>
            <a:endParaRPr lang="en-US" sz="2400" dirty="0" smtClean="0">
              <a:solidFill>
                <a:srgbClr val="3E3D40"/>
              </a:solidFill>
              <a:latin typeface="Times New Roman" pitchFamily="18" charset="0"/>
              <a:cs typeface="Times New Roman" pitchFamily="18" charset="0"/>
            </a:endParaRPr>
          </a:p>
          <a:p>
            <a:pPr algn="just"/>
            <a:r>
              <a:rPr lang="en-US" sz="2400" dirty="0" smtClean="0">
                <a:solidFill>
                  <a:srgbClr val="3E3D40"/>
                </a:solidFill>
                <a:latin typeface="Times New Roman" pitchFamily="18" charset="0"/>
                <a:cs typeface="Times New Roman" pitchFamily="18" charset="0"/>
              </a:rPr>
              <a:t>They </a:t>
            </a:r>
            <a:r>
              <a:rPr lang="en-US" sz="2400" dirty="0">
                <a:solidFill>
                  <a:srgbClr val="3E3D40"/>
                </a:solidFill>
                <a:latin typeface="Times New Roman" pitchFamily="18" charset="0"/>
                <a:cs typeface="Times New Roman" pitchFamily="18" charset="0"/>
              </a:rPr>
              <a:t>include</a:t>
            </a:r>
            <a:r>
              <a:rPr lang="en-US" sz="2400" dirty="0" smtClean="0">
                <a:solidFill>
                  <a:srgbClr val="3E3D40"/>
                </a:solidFill>
                <a:latin typeface="Times New Roman" pitchFamily="18" charset="0"/>
                <a:cs typeface="Times New Roman" pitchFamily="18" charset="0"/>
              </a:rPr>
              <a:t>:</a:t>
            </a:r>
          </a:p>
          <a:p>
            <a:pPr algn="just">
              <a:buClr>
                <a:srgbClr val="FF0000"/>
              </a:buClr>
              <a:buFont typeface="Wingdings" pitchFamily="2" charset="2"/>
              <a:buChar char="Ø"/>
            </a:pPr>
            <a:r>
              <a:rPr lang="en-US" sz="2400" dirty="0" smtClean="0">
                <a:solidFill>
                  <a:srgbClr val="3E3D40"/>
                </a:solidFill>
                <a:latin typeface="Times New Roman" pitchFamily="18" charset="0"/>
                <a:cs typeface="Times New Roman" pitchFamily="18" charset="0"/>
              </a:rPr>
              <a:t> </a:t>
            </a:r>
            <a:r>
              <a:rPr lang="en-US" sz="2400" dirty="0">
                <a:solidFill>
                  <a:srgbClr val="3E3D40"/>
                </a:solidFill>
                <a:latin typeface="Times New Roman" pitchFamily="18" charset="0"/>
                <a:cs typeface="Times New Roman" pitchFamily="18" charset="0"/>
              </a:rPr>
              <a:t>loss and degradation of habitat</a:t>
            </a:r>
            <a:r>
              <a:rPr lang="en-US" sz="2400" dirty="0" smtClean="0">
                <a:solidFill>
                  <a:srgbClr val="3E3D40"/>
                </a:solidFill>
                <a:latin typeface="Times New Roman" pitchFamily="18" charset="0"/>
                <a:cs typeface="Times New Roman" pitchFamily="18" charset="0"/>
              </a:rPr>
              <a:t>,</a:t>
            </a:r>
          </a:p>
          <a:p>
            <a:pPr algn="just">
              <a:buClr>
                <a:srgbClr val="FF0000"/>
              </a:buClr>
              <a:buFont typeface="Wingdings" pitchFamily="2" charset="2"/>
              <a:buChar char="Ø"/>
            </a:pPr>
            <a:r>
              <a:rPr lang="en-US" sz="2400" dirty="0" smtClean="0">
                <a:solidFill>
                  <a:srgbClr val="3E3D40"/>
                </a:solidFill>
                <a:latin typeface="Times New Roman" pitchFamily="18" charset="0"/>
                <a:cs typeface="Times New Roman" pitchFamily="18" charset="0"/>
              </a:rPr>
              <a:t> </a:t>
            </a:r>
            <a:r>
              <a:rPr lang="en-US" sz="2400" dirty="0">
                <a:solidFill>
                  <a:srgbClr val="3E3D40"/>
                </a:solidFill>
                <a:latin typeface="Times New Roman" pitchFamily="18" charset="0"/>
                <a:cs typeface="Times New Roman" pitchFamily="18" charset="0"/>
              </a:rPr>
              <a:t>climate change, </a:t>
            </a:r>
            <a:endParaRPr lang="en-US" sz="2400" dirty="0" smtClean="0">
              <a:solidFill>
                <a:srgbClr val="3E3D40"/>
              </a:solidFill>
              <a:latin typeface="Times New Roman" pitchFamily="18" charset="0"/>
              <a:cs typeface="Times New Roman" pitchFamily="18" charset="0"/>
            </a:endParaRPr>
          </a:p>
          <a:p>
            <a:pPr algn="just">
              <a:buClr>
                <a:srgbClr val="FF0000"/>
              </a:buClr>
              <a:buFont typeface="Wingdings" pitchFamily="2" charset="2"/>
              <a:buChar char="Ø"/>
            </a:pPr>
            <a:r>
              <a:rPr lang="en-US" sz="2400" dirty="0" smtClean="0">
                <a:solidFill>
                  <a:srgbClr val="3E3D40"/>
                </a:solidFill>
                <a:latin typeface="Times New Roman" pitchFamily="18" charset="0"/>
                <a:cs typeface="Times New Roman" pitchFamily="18" charset="0"/>
              </a:rPr>
              <a:t>chemical </a:t>
            </a:r>
            <a:r>
              <a:rPr lang="en-US" sz="2400" dirty="0">
                <a:solidFill>
                  <a:srgbClr val="3E3D40"/>
                </a:solidFill>
                <a:latin typeface="Times New Roman" pitchFamily="18" charset="0"/>
                <a:cs typeface="Times New Roman" pitchFamily="18" charset="0"/>
              </a:rPr>
              <a:t>and biochemical pollution</a:t>
            </a:r>
            <a:r>
              <a:rPr lang="en-US" sz="2400" dirty="0" smtClean="0">
                <a:solidFill>
                  <a:srgbClr val="3E3D40"/>
                </a:solidFill>
                <a:latin typeface="Times New Roman" pitchFamily="18" charset="0"/>
                <a:cs typeface="Times New Roman" pitchFamily="18" charset="0"/>
              </a:rPr>
              <a:t>,</a:t>
            </a:r>
          </a:p>
          <a:p>
            <a:pPr algn="just">
              <a:buClr>
                <a:srgbClr val="FF0000"/>
              </a:buClr>
              <a:buFont typeface="Wingdings" pitchFamily="2" charset="2"/>
              <a:buChar char="Ø"/>
            </a:pPr>
            <a:r>
              <a:rPr lang="en-US" sz="2400" dirty="0" smtClean="0">
                <a:solidFill>
                  <a:srgbClr val="3E3D40"/>
                </a:solidFill>
                <a:latin typeface="Times New Roman" pitchFamily="18" charset="0"/>
                <a:cs typeface="Times New Roman" pitchFamily="18" charset="0"/>
              </a:rPr>
              <a:t> logging (cutting of trees),</a:t>
            </a:r>
          </a:p>
          <a:p>
            <a:pPr algn="just">
              <a:buClr>
                <a:srgbClr val="FF0000"/>
              </a:buClr>
              <a:buFont typeface="Wingdings" pitchFamily="2" charset="2"/>
              <a:buChar char="Ø"/>
            </a:pPr>
            <a:r>
              <a:rPr lang="en-US" sz="2400" dirty="0" smtClean="0">
                <a:solidFill>
                  <a:srgbClr val="3E3D40"/>
                </a:solidFill>
                <a:latin typeface="Times New Roman" pitchFamily="18" charset="0"/>
                <a:cs typeface="Times New Roman" pitchFamily="18" charset="0"/>
              </a:rPr>
              <a:t> poaching (illegal hunting and capturing of wild animal),</a:t>
            </a:r>
          </a:p>
          <a:p>
            <a:pPr algn="just">
              <a:buClr>
                <a:srgbClr val="FF0000"/>
              </a:buClr>
              <a:buFont typeface="Wingdings" pitchFamily="2" charset="2"/>
              <a:buChar char="Ø"/>
            </a:pPr>
            <a:r>
              <a:rPr lang="en-US" sz="2400" dirty="0" smtClean="0">
                <a:solidFill>
                  <a:srgbClr val="3E3D40"/>
                </a:solidFill>
                <a:latin typeface="Times New Roman" pitchFamily="18" charset="0"/>
                <a:cs typeface="Times New Roman" pitchFamily="18" charset="0"/>
              </a:rPr>
              <a:t> </a:t>
            </a:r>
            <a:r>
              <a:rPr lang="en-US" sz="2400" dirty="0">
                <a:solidFill>
                  <a:srgbClr val="3E3D40"/>
                </a:solidFill>
                <a:latin typeface="Times New Roman" pitchFamily="18" charset="0"/>
                <a:cs typeface="Times New Roman" pitchFamily="18" charset="0"/>
              </a:rPr>
              <a:t>invasive species</a:t>
            </a:r>
            <a:r>
              <a:rPr lang="en-US" sz="2400" dirty="0" smtClean="0">
                <a:solidFill>
                  <a:srgbClr val="3E3D40"/>
                </a:solidFill>
                <a:latin typeface="Times New Roman" pitchFamily="18" charset="0"/>
                <a:cs typeface="Times New Roman" pitchFamily="18" charset="0"/>
              </a:rPr>
              <a:t>,</a:t>
            </a:r>
          </a:p>
          <a:p>
            <a:pPr algn="just">
              <a:buClr>
                <a:srgbClr val="FF0000"/>
              </a:buClr>
              <a:buFont typeface="Wingdings" pitchFamily="2" charset="2"/>
              <a:buChar char="Ø"/>
            </a:pPr>
            <a:r>
              <a:rPr lang="en-US" sz="2400" dirty="0" smtClean="0">
                <a:solidFill>
                  <a:srgbClr val="3E3D40"/>
                </a:solidFill>
                <a:latin typeface="Times New Roman" pitchFamily="18" charset="0"/>
                <a:cs typeface="Times New Roman" pitchFamily="18" charset="0"/>
              </a:rPr>
              <a:t> </a:t>
            </a:r>
            <a:r>
              <a:rPr lang="en-US" sz="2400" dirty="0">
                <a:solidFill>
                  <a:srgbClr val="3E3D40"/>
                </a:solidFill>
                <a:latin typeface="Times New Roman" pitchFamily="18" charset="0"/>
                <a:cs typeface="Times New Roman" pitchFamily="18" charset="0"/>
              </a:rPr>
              <a:t>disease</a:t>
            </a:r>
            <a:r>
              <a:rPr lang="en-US" sz="2400" dirty="0" smtClean="0">
                <a:solidFill>
                  <a:srgbClr val="3E3D40"/>
                </a:solidFill>
                <a:latin typeface="Times New Roman" pitchFamily="18" charset="0"/>
                <a:cs typeface="Times New Roman" pitchFamily="18" charset="0"/>
              </a:rPr>
              <a:t>,</a:t>
            </a:r>
          </a:p>
          <a:p>
            <a:pPr algn="just">
              <a:buClr>
                <a:srgbClr val="FF0000"/>
              </a:buClr>
              <a:buFont typeface="Wingdings" pitchFamily="2" charset="2"/>
              <a:buChar char="Ø"/>
            </a:pPr>
            <a:r>
              <a:rPr lang="en-US" sz="2400" dirty="0" smtClean="0">
                <a:solidFill>
                  <a:srgbClr val="3E3D40"/>
                </a:solidFill>
                <a:latin typeface="Times New Roman" pitchFamily="18" charset="0"/>
                <a:cs typeface="Times New Roman" pitchFamily="18" charset="0"/>
              </a:rPr>
              <a:t> </a:t>
            </a:r>
            <a:r>
              <a:rPr lang="en-US" sz="2400" dirty="0">
                <a:solidFill>
                  <a:srgbClr val="3E3D40"/>
                </a:solidFill>
                <a:latin typeface="Times New Roman" pitchFamily="18" charset="0"/>
                <a:cs typeface="Times New Roman" pitchFamily="18" charset="0"/>
              </a:rPr>
              <a:t>loss of plant </a:t>
            </a:r>
            <a:r>
              <a:rPr lang="en-US" sz="2400" dirty="0" smtClean="0">
                <a:solidFill>
                  <a:srgbClr val="3E3D40"/>
                </a:solidFill>
                <a:latin typeface="Times New Roman" pitchFamily="18" charset="0"/>
                <a:cs typeface="Times New Roman" pitchFamily="18" charset="0"/>
              </a:rPr>
              <a:t>pollinators.</a:t>
            </a:r>
          </a:p>
          <a:p>
            <a:pPr marL="0" indent="0" algn="just">
              <a:buClr>
                <a:srgbClr val="FF0000"/>
              </a:buClr>
              <a:buNone/>
            </a:pP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xmlns="" val="180927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457200"/>
            <a:ext cx="8591550" cy="1447799"/>
          </a:xfrm>
        </p:spPr>
        <p:txBody>
          <a:bodyPr>
            <a:normAutofit fontScale="90000"/>
          </a:bodyPr>
          <a:lstStyle/>
          <a:p>
            <a:r>
              <a:rPr lang="en-US" dirty="0" smtClean="0"/>
              <a:t/>
            </a:r>
            <a:br>
              <a:rPr lang="en-US" dirty="0" smtClean="0"/>
            </a:br>
            <a:r>
              <a:rPr lang="en-US" b="1" dirty="0">
                <a:solidFill>
                  <a:srgbClr val="393845"/>
                </a:solidFill>
                <a:latin typeface="Times New Roman" pitchFamily="18" charset="0"/>
                <a:cs typeface="Times New Roman" pitchFamily="18" charset="0"/>
              </a:rPr>
              <a:t>Habitat loss </a:t>
            </a:r>
            <a:r>
              <a:rPr lang="en-US" dirty="0">
                <a:solidFill>
                  <a:srgbClr val="393845"/>
                </a:solidFill>
                <a:latin typeface="Times New Roman" pitchFamily="18" charset="0"/>
                <a:cs typeface="Times New Roman" pitchFamily="18" charset="0"/>
              </a:rPr>
              <a:t>refers to the disappearance of natural environments that are home to particular plants and </a:t>
            </a:r>
            <a:r>
              <a:rPr lang="en-US" dirty="0" smtClean="0">
                <a:solidFill>
                  <a:srgbClr val="393845"/>
                </a:solidFill>
                <a:latin typeface="Times New Roman" pitchFamily="18" charset="0"/>
                <a:cs typeface="Times New Roman" pitchFamily="18" charset="0"/>
              </a:rPr>
              <a:t>animals</a:t>
            </a:r>
            <a:r>
              <a:rPr lang="en-US" dirty="0" smtClean="0">
                <a:solidFill>
                  <a:srgbClr val="393845"/>
                </a:solidFill>
                <a:latin typeface="Grad"/>
              </a:rPr>
              <a:t>.</a:t>
            </a:r>
            <a:endParaRPr lang="en-US" dirty="0"/>
          </a:p>
        </p:txBody>
      </p:sp>
      <p:pic>
        <p:nvPicPr>
          <p:cNvPr id="7171" name="Picture 3"/>
          <p:cNvPicPr>
            <a:picLocks noGrp="1" noChangeAspect="1" noChangeArrowheads="1"/>
          </p:cNvPicPr>
          <p:nvPr>
            <p:ph sz="quarter" idx="13"/>
          </p:nvPr>
        </p:nvPicPr>
        <p:blipFill>
          <a:blip r:embed="rId2">
            <a:extLst>
              <a:ext uri="{28A0092B-C50C-407E-A947-70E740481C1C}">
                <a14:useLocalDpi xmlns:a14="http://schemas.microsoft.com/office/drawing/2010/main" xmlns="" val="0"/>
              </a:ext>
            </a:extLst>
          </a:blip>
          <a:srcRect/>
          <a:stretch>
            <a:fillRect/>
          </a:stretch>
        </p:blipFill>
        <p:spPr bwMode="auto">
          <a:xfrm>
            <a:off x="381000" y="1981200"/>
            <a:ext cx="8458200" cy="434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17677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6225" y="228600"/>
            <a:ext cx="8591550" cy="990600"/>
          </a:xfrm>
        </p:spPr>
        <p:txBody>
          <a:bodyPr>
            <a:normAutofit fontScale="90000"/>
          </a:bodyPr>
          <a:lstStyle/>
          <a:p>
            <a:r>
              <a:rPr lang="en-US" sz="3200" b="1" spc="30" dirty="0" smtClean="0">
                <a:solidFill>
                  <a:srgbClr val="3E3D40"/>
                </a:solidFill>
                <a:latin typeface="Times New Roman" pitchFamily="18" charset="0"/>
                <a:ea typeface="+mn-ea"/>
                <a:cs typeface="Times New Roman" pitchFamily="18" charset="0"/>
              </a:rPr>
              <a:t/>
            </a:r>
            <a:br>
              <a:rPr lang="en-US" sz="3200" b="1" spc="30" dirty="0" smtClean="0">
                <a:solidFill>
                  <a:srgbClr val="3E3D40"/>
                </a:solidFill>
                <a:latin typeface="Times New Roman" pitchFamily="18" charset="0"/>
                <a:ea typeface="+mn-ea"/>
                <a:cs typeface="Times New Roman" pitchFamily="18" charset="0"/>
              </a:rPr>
            </a:br>
            <a:endParaRPr lang="en-US" sz="3200" b="1" dirty="0"/>
          </a:p>
        </p:txBody>
      </p:sp>
      <p:sp>
        <p:nvSpPr>
          <p:cNvPr id="5" name="Content Placeholder 4"/>
          <p:cNvSpPr>
            <a:spLocks noGrp="1"/>
          </p:cNvSpPr>
          <p:nvPr>
            <p:ph sz="quarter" idx="13"/>
          </p:nvPr>
        </p:nvSpPr>
        <p:spPr>
          <a:xfrm>
            <a:off x="274320" y="1524000"/>
            <a:ext cx="8595360" cy="3962400"/>
          </a:xfrm>
        </p:spPr>
        <p:txBody>
          <a:bodyPr>
            <a:noAutofit/>
          </a:bodyPr>
          <a:lstStyle/>
          <a:p>
            <a:pPr algn="just"/>
            <a:endParaRPr lang="en-US" sz="2400" dirty="0" smtClean="0">
              <a:solidFill>
                <a:srgbClr val="333333"/>
              </a:solidFill>
              <a:latin typeface="Times New Roman" pitchFamily="18" charset="0"/>
              <a:cs typeface="Times New Roman" pitchFamily="18" charset="0"/>
            </a:endParaRPr>
          </a:p>
          <a:p>
            <a:pPr algn="just"/>
            <a:endParaRPr lang="en-US" sz="2400" dirty="0" smtClean="0">
              <a:solidFill>
                <a:srgbClr val="333333"/>
              </a:solidFill>
              <a:latin typeface="Times New Roman" pitchFamily="18" charset="0"/>
              <a:cs typeface="Times New Roman" pitchFamily="18" charset="0"/>
            </a:endParaRPr>
          </a:p>
          <a:p>
            <a:pPr algn="just">
              <a:buClr>
                <a:srgbClr val="FF0000"/>
              </a:buClr>
              <a:buFont typeface="Wingdings" pitchFamily="2" charset="2"/>
              <a:buChar char="Ø"/>
            </a:pPr>
            <a:r>
              <a:rPr lang="en-US" sz="2400" b="1" dirty="0" smtClean="0">
                <a:solidFill>
                  <a:srgbClr val="333333"/>
                </a:solidFill>
                <a:latin typeface="Times New Roman" pitchFamily="18" charset="0"/>
                <a:cs typeface="Times New Roman" pitchFamily="18" charset="0"/>
              </a:rPr>
              <a:t>Habitat destruction </a:t>
            </a:r>
            <a:r>
              <a:rPr lang="en-US" sz="2400" dirty="0" smtClean="0">
                <a:solidFill>
                  <a:srgbClr val="333333"/>
                </a:solidFill>
                <a:latin typeface="Times New Roman" pitchFamily="18" charset="0"/>
                <a:cs typeface="Times New Roman" pitchFamily="18" charset="0"/>
              </a:rPr>
              <a:t>is the process by which natural habitat is damaged or destroyed to such an extent that it no longer is capable of supporting the species and ecological communities that </a:t>
            </a:r>
            <a:r>
              <a:rPr lang="en-US" sz="2400" dirty="0" smtClean="0">
                <a:solidFill>
                  <a:srgbClr val="393845"/>
                </a:solidFill>
                <a:latin typeface="Times New Roman" pitchFamily="18" charset="0"/>
                <a:cs typeface="Times New Roman" pitchFamily="18" charset="0"/>
              </a:rPr>
              <a:t>naturally </a:t>
            </a:r>
            <a:r>
              <a:rPr lang="en-US" sz="2400" dirty="0">
                <a:solidFill>
                  <a:srgbClr val="393845"/>
                </a:solidFill>
                <a:latin typeface="Times New Roman" pitchFamily="18" charset="0"/>
                <a:cs typeface="Times New Roman" pitchFamily="18" charset="0"/>
              </a:rPr>
              <a:t>occur </a:t>
            </a:r>
            <a:r>
              <a:rPr lang="en-US" sz="2400" dirty="0" smtClean="0">
                <a:solidFill>
                  <a:srgbClr val="393845"/>
                </a:solidFill>
                <a:latin typeface="Times New Roman" pitchFamily="18" charset="0"/>
                <a:cs typeface="Times New Roman" pitchFamily="18" charset="0"/>
              </a:rPr>
              <a:t>there.</a:t>
            </a:r>
          </a:p>
          <a:p>
            <a:pPr algn="just">
              <a:buClr>
                <a:srgbClr val="FF0000"/>
              </a:buClr>
              <a:buFont typeface="Wingdings" pitchFamily="2" charset="2"/>
              <a:buChar char="Ø"/>
            </a:pPr>
            <a:r>
              <a:rPr lang="en-US" sz="2400" b="1" dirty="0" smtClean="0">
                <a:solidFill>
                  <a:schemeClr val="accent4">
                    <a:lumMod val="50000"/>
                  </a:schemeClr>
                </a:solidFill>
                <a:latin typeface="Times New Roman" pitchFamily="18" charset="0"/>
                <a:cs typeface="Times New Roman" pitchFamily="18" charset="0"/>
              </a:rPr>
              <a:t>Habitat degradation </a:t>
            </a:r>
            <a:r>
              <a:rPr lang="en-US" sz="2400" dirty="0" smtClean="0">
                <a:solidFill>
                  <a:schemeClr val="accent4">
                    <a:lumMod val="50000"/>
                  </a:schemeClr>
                </a:solidFill>
                <a:latin typeface="Times New Roman" pitchFamily="18" charset="0"/>
                <a:cs typeface="Times New Roman" pitchFamily="18" charset="0"/>
              </a:rPr>
              <a:t>describing the set of processes by which habitat quality is reduced.</a:t>
            </a:r>
          </a:p>
          <a:p>
            <a:pPr algn="just">
              <a:buClr>
                <a:srgbClr val="FF0000"/>
              </a:buClr>
              <a:buFont typeface="Wingdings" pitchFamily="2" charset="2"/>
              <a:buChar char="Ø"/>
            </a:pPr>
            <a:r>
              <a:rPr lang="en-US" sz="2400" dirty="0" smtClean="0">
                <a:solidFill>
                  <a:srgbClr val="393845"/>
                </a:solidFill>
                <a:latin typeface="Times New Roman" pitchFamily="18" charset="0"/>
                <a:cs typeface="Times New Roman" pitchFamily="18" charset="0"/>
              </a:rPr>
              <a:t>Human </a:t>
            </a:r>
            <a:r>
              <a:rPr lang="en-US" sz="2400" dirty="0">
                <a:solidFill>
                  <a:srgbClr val="393845"/>
                </a:solidFill>
                <a:latin typeface="Times New Roman" pitchFamily="18" charset="0"/>
                <a:cs typeface="Times New Roman" pitchFamily="18" charset="0"/>
              </a:rPr>
              <a:t>development also leads to </a:t>
            </a:r>
            <a:r>
              <a:rPr lang="en-US" sz="2400" dirty="0" smtClean="0">
                <a:solidFill>
                  <a:srgbClr val="393845"/>
                </a:solidFill>
                <a:latin typeface="Times New Roman" pitchFamily="18" charset="0"/>
                <a:cs typeface="Times New Roman" pitchFamily="18" charset="0"/>
              </a:rPr>
              <a:t> </a:t>
            </a:r>
            <a:r>
              <a:rPr lang="en-US" sz="2400" b="1" dirty="0" smtClean="0">
                <a:solidFill>
                  <a:srgbClr val="393845"/>
                </a:solidFill>
                <a:latin typeface="Times New Roman" pitchFamily="18" charset="0"/>
                <a:cs typeface="Times New Roman" pitchFamily="18" charset="0"/>
              </a:rPr>
              <a:t>habitat fragmentation</a:t>
            </a:r>
            <a:r>
              <a:rPr lang="en-US" sz="2400" dirty="0" smtClean="0">
                <a:solidFill>
                  <a:srgbClr val="393845"/>
                </a:solidFill>
                <a:latin typeface="Times New Roman" pitchFamily="18" charset="0"/>
                <a:cs typeface="Times New Roman" pitchFamily="18" charset="0"/>
              </a:rPr>
              <a:t>, </a:t>
            </a:r>
            <a:r>
              <a:rPr lang="en-US" sz="2400" dirty="0">
                <a:solidFill>
                  <a:srgbClr val="393845"/>
                </a:solidFill>
                <a:latin typeface="Times New Roman" pitchFamily="18" charset="0"/>
                <a:cs typeface="Times New Roman" pitchFamily="18" charset="0"/>
              </a:rPr>
              <a:t>as wild areas are carved up and split into smaller pieces</a:t>
            </a:r>
            <a:r>
              <a:rPr lang="en-US" sz="2400" dirty="0" smtClean="0">
                <a:solidFill>
                  <a:srgbClr val="393845"/>
                </a:solidFill>
                <a:latin typeface="Times New Roman" pitchFamily="18" charset="0"/>
                <a:cs typeface="Times New Roman" pitchFamily="18" charset="0"/>
              </a:rPr>
              <a:t>.</a:t>
            </a:r>
            <a:r>
              <a:rPr lang="en-US" sz="2400" dirty="0">
                <a:solidFill>
                  <a:srgbClr val="393845"/>
                </a:solidFill>
                <a:latin typeface="Times New Roman" pitchFamily="18" charset="0"/>
                <a:cs typeface="Times New Roman" pitchFamily="18" charset="0"/>
              </a:rPr>
              <a:t> </a:t>
            </a:r>
            <a:endParaRPr lang="en-US" sz="2400" dirty="0" smtClean="0">
              <a:solidFill>
                <a:srgbClr val="393845"/>
              </a:solidFill>
              <a:latin typeface="Times New Roman" pitchFamily="18" charset="0"/>
              <a:cs typeface="Times New Roman" pitchFamily="18" charset="0"/>
            </a:endParaRPr>
          </a:p>
          <a:p>
            <a:pPr algn="just" fontAlgn="base"/>
            <a:endParaRPr lang="en-US" sz="2400" dirty="0">
              <a:solidFill>
                <a:srgbClr val="393845"/>
              </a:solidFill>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pic>
        <p:nvPicPr>
          <p:cNvPr id="6147" name="Picture 3" descr="H:\MMMM\2393423_orig.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 y="0"/>
            <a:ext cx="8458200" cy="228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22309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b="1" dirty="0">
                <a:solidFill>
                  <a:srgbClr val="393845"/>
                </a:solidFill>
                <a:latin typeface="Times New Roman" pitchFamily="18" charset="0"/>
                <a:cs typeface="Times New Roman" pitchFamily="18" charset="0"/>
              </a:rPr>
              <a:t>Habitat loss</a:t>
            </a:r>
            <a:endParaRPr lang="en-US" dirty="0"/>
          </a:p>
        </p:txBody>
      </p:sp>
      <p:sp>
        <p:nvSpPr>
          <p:cNvPr id="5" name="Content Placeholder 4"/>
          <p:cNvSpPr>
            <a:spLocks noGrp="1"/>
          </p:cNvSpPr>
          <p:nvPr>
            <p:ph sz="quarter" idx="13"/>
          </p:nvPr>
        </p:nvSpPr>
        <p:spPr/>
        <p:txBody>
          <a:bodyPr/>
          <a:lstStyle/>
          <a:p>
            <a:pPr lvl="0" algn="just">
              <a:buClr>
                <a:srgbClr val="FF0000"/>
              </a:buClr>
              <a:buFont typeface="Wingdings" pitchFamily="2" charset="2"/>
              <a:buChar char="Ø"/>
            </a:pPr>
            <a:r>
              <a:rPr lang="en-US" sz="2400" dirty="0">
                <a:solidFill>
                  <a:srgbClr val="393845"/>
                </a:solidFill>
                <a:latin typeface="Times New Roman" pitchFamily="18" charset="0"/>
                <a:cs typeface="Times New Roman" pitchFamily="18" charset="0"/>
              </a:rPr>
              <a:t>Habitat can be destroyed directly by many human activities, most of which involve the clearing of land for uses such as agriculture, mining, logging, hydroelectric dams, and urbanization.</a:t>
            </a:r>
          </a:p>
          <a:p>
            <a:endParaRPr lang="en-US" dirty="0"/>
          </a:p>
        </p:txBody>
      </p:sp>
    </p:spTree>
    <p:extLst>
      <p:ext uri="{BB962C8B-B14F-4D97-AF65-F5344CB8AC3E}">
        <p14:creationId xmlns:p14="http://schemas.microsoft.com/office/powerpoint/2010/main" xmlns="" val="7108483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Pages>33</Pages>
  <Words>1371</Words>
  <Characters>0</Characters>
  <Application>Microsoft Office PowerPoint</Application>
  <DocSecurity>0</DocSecurity>
  <PresentationFormat>On-screen Show (4:3)</PresentationFormat>
  <Lines>0</Lines>
  <Paragraphs>146</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Soho</vt:lpstr>
      <vt:lpstr>APPLIED ISSUES IN CONSERVATION</vt:lpstr>
      <vt:lpstr>Difference between conservation and  preservation </vt:lpstr>
      <vt:lpstr>Difference between conservation and  preservation </vt:lpstr>
      <vt:lpstr>Some of natural resources are renewable, while others are not…. </vt:lpstr>
      <vt:lpstr>Applied issues in conservation</vt:lpstr>
      <vt:lpstr>Issues in conservation</vt:lpstr>
      <vt:lpstr> Habitat loss refers to the disappearance of natural environments that are home to particular plants and animals.</vt:lpstr>
      <vt:lpstr> </vt:lpstr>
      <vt:lpstr>Habitat loss</vt:lpstr>
      <vt:lpstr>Overexploitation </vt:lpstr>
      <vt:lpstr>Overexploitation </vt:lpstr>
      <vt:lpstr> CONSEQUENCES OF THE OVEREXPLOITATION OF NATURAL RESOURCES</vt:lpstr>
      <vt:lpstr>CONSEQUENCES OF THE OVEREXPLOITATION OF NATURAL RESOURCES</vt:lpstr>
      <vt:lpstr>Climates change</vt:lpstr>
      <vt:lpstr>What causes climate change?</vt:lpstr>
      <vt:lpstr>Anthropogenic causes of climate change </vt:lpstr>
      <vt:lpstr>The effects of global climate change </vt:lpstr>
      <vt:lpstr>The effects of global climate change </vt:lpstr>
      <vt:lpstr>The effects of global climate change </vt:lpstr>
      <vt:lpstr>The effects of global climate change </vt:lpstr>
      <vt:lpstr>Pollution</vt:lpstr>
      <vt:lpstr> Types of pollution</vt:lpstr>
      <vt:lpstr> Types of pollution</vt:lpstr>
      <vt:lpstr> Types of pollution</vt:lpstr>
      <vt:lpstr> Types of pollution</vt:lpstr>
      <vt:lpstr>Logging</vt:lpstr>
      <vt:lpstr>Logging</vt:lpstr>
      <vt:lpstr>Logging</vt:lpstr>
      <vt:lpstr>Poaching</vt:lpstr>
      <vt:lpstr>Poaching </vt:lpstr>
      <vt:lpstr>Invasive species</vt:lpstr>
      <vt:lpstr>Lion fish</vt:lpstr>
      <vt:lpstr>Slide 33</vt:lpstr>
    </vt:vector>
  </TitlesOfParts>
  <LinksUpToDate>false</LinksUpToDate>
  <CharactersWithSpaces>0</CharactersWithSpaces>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Botanical gardens</dc:title>
  <dc:creator>maria</dc:creator>
  <cp:lastModifiedBy>KAWISH COMPUTERS</cp:lastModifiedBy>
  <cp:revision>4</cp:revision>
  <dcterms:modified xsi:type="dcterms:W3CDTF">2021-05-07T05:53:40Z</dcterms:modified>
</cp:coreProperties>
</file>

<file path=docProps/infrawarePen.xml><?xml version="1.0" encoding="utf-8"?>
<InfrawarePenDraw xmlns="http://www.infraware.co.kr/2012/penmode"/>
</file>